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8" r:id="rId2"/>
  </p:sldIdLst>
  <p:sldSz cx="43891200" cy="32918400"/>
  <p:notesSz cx="6858000" cy="9144000"/>
  <p:defaultTextStyle>
    <a:defPPr>
      <a:defRPr lang="en-US"/>
    </a:defPPr>
    <a:lvl1pPr algn="r" rtl="0" eaLnBrk="0" fontAlgn="base" hangingPunct="0">
      <a:spcBef>
        <a:spcPct val="0"/>
      </a:spcBef>
      <a:spcAft>
        <a:spcPct val="0"/>
      </a:spcAft>
      <a:defRPr sz="2400" kern="1200">
        <a:solidFill>
          <a:schemeClr val="tx1"/>
        </a:solidFill>
        <a:latin typeface="Times" charset="0"/>
        <a:ea typeface="+mn-ea"/>
        <a:cs typeface="+mn-cs"/>
      </a:defRPr>
    </a:lvl1pPr>
    <a:lvl2pPr marL="457200" algn="r" rtl="0" eaLnBrk="0" fontAlgn="base" hangingPunct="0">
      <a:spcBef>
        <a:spcPct val="0"/>
      </a:spcBef>
      <a:spcAft>
        <a:spcPct val="0"/>
      </a:spcAft>
      <a:defRPr sz="2400" kern="1200">
        <a:solidFill>
          <a:schemeClr val="tx1"/>
        </a:solidFill>
        <a:latin typeface="Times" charset="0"/>
        <a:ea typeface="+mn-ea"/>
        <a:cs typeface="+mn-cs"/>
      </a:defRPr>
    </a:lvl2pPr>
    <a:lvl3pPr marL="914400" algn="r" rtl="0" eaLnBrk="0" fontAlgn="base" hangingPunct="0">
      <a:spcBef>
        <a:spcPct val="0"/>
      </a:spcBef>
      <a:spcAft>
        <a:spcPct val="0"/>
      </a:spcAft>
      <a:defRPr sz="2400" kern="1200">
        <a:solidFill>
          <a:schemeClr val="tx1"/>
        </a:solidFill>
        <a:latin typeface="Times" charset="0"/>
        <a:ea typeface="+mn-ea"/>
        <a:cs typeface="+mn-cs"/>
      </a:defRPr>
    </a:lvl3pPr>
    <a:lvl4pPr marL="1371600" algn="r" rtl="0" eaLnBrk="0" fontAlgn="base" hangingPunct="0">
      <a:spcBef>
        <a:spcPct val="0"/>
      </a:spcBef>
      <a:spcAft>
        <a:spcPct val="0"/>
      </a:spcAft>
      <a:defRPr sz="2400" kern="1200">
        <a:solidFill>
          <a:schemeClr val="tx1"/>
        </a:solidFill>
        <a:latin typeface="Times" charset="0"/>
        <a:ea typeface="+mn-ea"/>
        <a:cs typeface="+mn-cs"/>
      </a:defRPr>
    </a:lvl4pPr>
    <a:lvl5pPr marL="1828800" algn="r"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878F"/>
    <a:srgbClr val="FFFFFF"/>
    <a:srgbClr val="524727"/>
    <a:srgbClr val="52472B"/>
    <a:srgbClr val="CAC7A7"/>
    <a:srgbClr val="C8102E"/>
    <a:srgbClr val="4C452B"/>
    <a:srgbClr val="D2D0CA"/>
    <a:srgbClr val="B3153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317" autoAdjust="0"/>
    <p:restoredTop sz="95807"/>
  </p:normalViewPr>
  <p:slideViewPr>
    <p:cSldViewPr>
      <p:cViewPr>
        <p:scale>
          <a:sx n="50" d="100"/>
          <a:sy n="50" d="100"/>
        </p:scale>
        <p:origin x="-2268" y="-4482"/>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193925" y="7680325"/>
            <a:ext cx="39503350" cy="217249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76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193925" y="7680325"/>
            <a:ext cx="39503350" cy="217249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193925" y="7680325"/>
            <a:ext cx="19675475"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0325"/>
            <a:ext cx="19675475"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602663" y="25763538"/>
            <a:ext cx="26335037" cy="38623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43891200" cy="3581400"/>
          </a:xfrm>
          <a:prstGeom prst="rect">
            <a:avLst/>
          </a:prstGeom>
          <a:solidFill>
            <a:srgbClr val="C8102E"/>
          </a:solidFill>
          <a:ln w="9525">
            <a:noFill/>
            <a:miter lim="800000"/>
            <a:headEnd/>
            <a:tailEnd/>
          </a:ln>
          <a:effectLst/>
        </p:spPr>
        <p:txBody>
          <a:bodyPr wrap="none" anchor="ctr"/>
          <a:lstStyle/>
          <a:p>
            <a:pPr algn="ctr"/>
            <a:endParaRPr lang="en-US" dirty="0"/>
          </a:p>
        </p:txBody>
      </p:sp>
      <p:sp>
        <p:nvSpPr>
          <p:cNvPr id="1032" name="Rectangle 8"/>
          <p:cNvSpPr>
            <a:spLocks noChangeArrowheads="1"/>
          </p:cNvSpPr>
          <p:nvPr userDrawn="1"/>
        </p:nvSpPr>
        <p:spPr bwMode="auto">
          <a:xfrm>
            <a:off x="0" y="31470600"/>
            <a:ext cx="43891200" cy="1447800"/>
          </a:xfrm>
          <a:prstGeom prst="rect">
            <a:avLst/>
          </a:prstGeom>
          <a:solidFill>
            <a:srgbClr val="C8102E"/>
          </a:solidFill>
          <a:ln w="9525">
            <a:noFill/>
            <a:miter lim="800000"/>
            <a:headEnd/>
            <a:tailEnd/>
          </a:ln>
          <a:effectLst/>
        </p:spPr>
        <p:txBody>
          <a:bodyPr wrap="none" anchor="ctr"/>
          <a:lstStyle/>
          <a:p>
            <a:endParaRPr lang="en-US" dirty="0"/>
          </a:p>
        </p:txBody>
      </p:sp>
      <p:sp>
        <p:nvSpPr>
          <p:cNvPr id="1033" name="Rectangle 9"/>
          <p:cNvSpPr>
            <a:spLocks noChangeArrowheads="1"/>
          </p:cNvSpPr>
          <p:nvPr userDrawn="1"/>
        </p:nvSpPr>
        <p:spPr bwMode="auto">
          <a:xfrm>
            <a:off x="0" y="3581400"/>
            <a:ext cx="43891200" cy="1600200"/>
          </a:xfrm>
          <a:prstGeom prst="rect">
            <a:avLst/>
          </a:prstGeom>
          <a:solidFill>
            <a:srgbClr val="CAC7A7"/>
          </a:solidFill>
          <a:ln w="9525">
            <a:noFill/>
            <a:miter lim="800000"/>
            <a:headEnd/>
            <a:tailEnd/>
          </a:ln>
          <a:effectLst/>
        </p:spPr>
        <p:txBody>
          <a:bodyPr wrap="none" anchor="ctr"/>
          <a:lstStyle/>
          <a:p>
            <a:endParaRPr lang="en-US" dirty="0"/>
          </a:p>
        </p:txBody>
      </p:sp>
      <p:pic>
        <p:nvPicPr>
          <p:cNvPr id="6" name="Picture 5"/>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0205" y="470055"/>
            <a:ext cx="16306789" cy="122128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Times" charset="0"/>
        </a:defRPr>
      </a:lvl2pPr>
      <a:lvl3pPr algn="ctr" defTabSz="4389438" rtl="0" fontAlgn="base">
        <a:spcBef>
          <a:spcPct val="0"/>
        </a:spcBef>
        <a:spcAft>
          <a:spcPct val="0"/>
        </a:spcAft>
        <a:defRPr sz="21100">
          <a:solidFill>
            <a:schemeClr val="tx2"/>
          </a:solidFill>
          <a:latin typeface="Times" charset="0"/>
        </a:defRPr>
      </a:lvl3pPr>
      <a:lvl4pPr algn="ctr" defTabSz="4389438" rtl="0" fontAlgn="base">
        <a:spcBef>
          <a:spcPct val="0"/>
        </a:spcBef>
        <a:spcAft>
          <a:spcPct val="0"/>
        </a:spcAft>
        <a:defRPr sz="21100">
          <a:solidFill>
            <a:schemeClr val="tx2"/>
          </a:solidFill>
          <a:latin typeface="Times" charset="0"/>
        </a:defRPr>
      </a:lvl4pPr>
      <a:lvl5pPr algn="ctr" defTabSz="4389438" rtl="0" fontAlgn="base">
        <a:spcBef>
          <a:spcPct val="0"/>
        </a:spcBef>
        <a:spcAft>
          <a:spcPct val="0"/>
        </a:spcAft>
        <a:defRPr sz="21100">
          <a:solidFill>
            <a:schemeClr val="tx2"/>
          </a:solidFill>
          <a:latin typeface="Times" charset="0"/>
        </a:defRPr>
      </a:lvl5pPr>
      <a:lvl6pPr marL="457200" algn="ctr" defTabSz="4389438" rtl="0" fontAlgn="base">
        <a:spcBef>
          <a:spcPct val="0"/>
        </a:spcBef>
        <a:spcAft>
          <a:spcPct val="0"/>
        </a:spcAft>
        <a:defRPr sz="21100">
          <a:solidFill>
            <a:schemeClr val="tx2"/>
          </a:solidFill>
          <a:latin typeface="Times" charset="0"/>
        </a:defRPr>
      </a:lvl6pPr>
      <a:lvl7pPr marL="914400" algn="ctr" defTabSz="4389438" rtl="0" fontAlgn="base">
        <a:spcBef>
          <a:spcPct val="0"/>
        </a:spcBef>
        <a:spcAft>
          <a:spcPct val="0"/>
        </a:spcAft>
        <a:defRPr sz="21100">
          <a:solidFill>
            <a:schemeClr val="tx2"/>
          </a:solidFill>
          <a:latin typeface="Times" charset="0"/>
        </a:defRPr>
      </a:lvl7pPr>
      <a:lvl8pPr marL="1371600" algn="ctr" defTabSz="4389438" rtl="0" fontAlgn="base">
        <a:spcBef>
          <a:spcPct val="0"/>
        </a:spcBef>
        <a:spcAft>
          <a:spcPct val="0"/>
        </a:spcAft>
        <a:defRPr sz="21100">
          <a:solidFill>
            <a:schemeClr val="tx2"/>
          </a:solidFill>
          <a:latin typeface="Times" charset="0"/>
        </a:defRPr>
      </a:lvl8pPr>
      <a:lvl9pPr marL="1828800" algn="ctr" defTabSz="4389438" rtl="0" fontAlgn="base">
        <a:spcBef>
          <a:spcPct val="0"/>
        </a:spcBef>
        <a:spcAft>
          <a:spcPct val="0"/>
        </a:spcAft>
        <a:defRPr sz="21100">
          <a:solidFill>
            <a:schemeClr val="tx2"/>
          </a:solidFill>
          <a:latin typeface="Times"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1524000" y="1935163"/>
            <a:ext cx="24550310" cy="1200329"/>
          </a:xfrm>
          <a:prstGeom prst="rect">
            <a:avLst/>
          </a:prstGeom>
          <a:noFill/>
          <a:ln w="9525">
            <a:noFill/>
            <a:miter lim="800000"/>
            <a:headEnd/>
            <a:tailEnd/>
          </a:ln>
          <a:effectLst/>
        </p:spPr>
        <p:txBody>
          <a:bodyPr wrap="none">
            <a:spAutoFit/>
          </a:bodyPr>
          <a:lstStyle/>
          <a:p>
            <a:pPr algn="l"/>
            <a:r>
              <a:rPr lang="en-US" sz="7200" b="1" dirty="0">
                <a:solidFill>
                  <a:srgbClr val="FFFFFF"/>
                </a:solidFill>
                <a:latin typeface="Arial" charset="0"/>
              </a:rPr>
              <a:t>Department of Human Development and Family Studies</a:t>
            </a:r>
          </a:p>
        </p:txBody>
      </p:sp>
      <p:sp>
        <p:nvSpPr>
          <p:cNvPr id="2060" name="Text Box 12"/>
          <p:cNvSpPr txBox="1">
            <a:spLocks noChangeArrowheads="1"/>
          </p:cNvSpPr>
          <p:nvPr/>
        </p:nvSpPr>
        <p:spPr bwMode="auto">
          <a:xfrm>
            <a:off x="23241000" y="1083920"/>
            <a:ext cx="19202400" cy="1324786"/>
          </a:xfrm>
          <a:prstGeom prst="rect">
            <a:avLst/>
          </a:prstGeom>
          <a:noFill/>
          <a:ln w="9525">
            <a:noFill/>
            <a:miter lim="800000"/>
            <a:headEnd/>
            <a:tailEnd/>
          </a:ln>
          <a:effectLst/>
        </p:spPr>
        <p:txBody>
          <a:bodyPr>
            <a:spAutoFit/>
          </a:bodyPr>
          <a:lstStyle/>
          <a:p>
            <a:pPr marL="228600" lvl="2">
              <a:lnSpc>
                <a:spcPct val="75000"/>
              </a:lnSpc>
              <a:spcBef>
                <a:spcPct val="50000"/>
              </a:spcBef>
            </a:pPr>
            <a:r>
              <a:rPr lang="en-US" sz="4000" dirty="0">
                <a:solidFill>
                  <a:schemeClr val="bg1"/>
                </a:solidFill>
                <a:latin typeface="Arial" charset="0"/>
              </a:rPr>
              <a:t>National Council on Family Relations</a:t>
            </a:r>
          </a:p>
          <a:p>
            <a:pPr marL="228600" lvl="2">
              <a:lnSpc>
                <a:spcPct val="75000"/>
              </a:lnSpc>
              <a:spcBef>
                <a:spcPct val="50000"/>
              </a:spcBef>
            </a:pPr>
            <a:r>
              <a:rPr lang="en-US" sz="4000" dirty="0">
                <a:solidFill>
                  <a:schemeClr val="bg1"/>
                </a:solidFill>
                <a:latin typeface="Arial" charset="0"/>
              </a:rPr>
              <a:t>November 22, 2024</a:t>
            </a:r>
          </a:p>
        </p:txBody>
      </p:sp>
      <p:sp>
        <p:nvSpPr>
          <p:cNvPr id="2061" name="Text Box 13"/>
          <p:cNvSpPr txBox="1">
            <a:spLocks noChangeArrowheads="1"/>
          </p:cNvSpPr>
          <p:nvPr/>
        </p:nvSpPr>
        <p:spPr bwMode="auto">
          <a:xfrm>
            <a:off x="1447800" y="3995332"/>
            <a:ext cx="40995600" cy="830997"/>
          </a:xfrm>
          <a:prstGeom prst="rect">
            <a:avLst/>
          </a:prstGeom>
          <a:noFill/>
          <a:ln w="9525">
            <a:noFill/>
            <a:miter lim="800000"/>
            <a:headEnd/>
            <a:tailEnd/>
          </a:ln>
          <a:effectLst/>
        </p:spPr>
        <p:txBody>
          <a:bodyPr wrap="square">
            <a:spAutoFit/>
          </a:bodyPr>
          <a:lstStyle/>
          <a:p>
            <a:pPr algn="l">
              <a:spcBef>
                <a:spcPct val="50000"/>
              </a:spcBef>
            </a:pPr>
            <a:r>
              <a:rPr lang="en-US" sz="4800" dirty="0">
                <a:solidFill>
                  <a:srgbClr val="524727"/>
                </a:solidFill>
                <a:latin typeface="Arial" charset="0"/>
              </a:rPr>
              <a:t>Mikaela D. Scozzafava, Janet N. Melby, Rhonda Evans, Maneesha Gammana Liyanage, Jo Ann Lee, Kate Goudy, &amp; Carl F. Weems</a:t>
            </a:r>
          </a:p>
        </p:txBody>
      </p:sp>
      <p:sp>
        <p:nvSpPr>
          <p:cNvPr id="2062" name="Text Box 14"/>
          <p:cNvSpPr txBox="1">
            <a:spLocks noChangeArrowheads="1"/>
          </p:cNvSpPr>
          <p:nvPr/>
        </p:nvSpPr>
        <p:spPr bwMode="auto">
          <a:xfrm>
            <a:off x="1447800" y="31789688"/>
            <a:ext cx="37642800" cy="830997"/>
          </a:xfrm>
          <a:prstGeom prst="rect">
            <a:avLst/>
          </a:prstGeom>
          <a:noFill/>
          <a:ln w="9525">
            <a:noFill/>
            <a:miter lim="800000"/>
            <a:headEnd/>
            <a:tailEnd/>
          </a:ln>
          <a:effectLst/>
        </p:spPr>
        <p:txBody>
          <a:bodyPr wrap="square">
            <a:spAutoFit/>
          </a:bodyPr>
          <a:lstStyle/>
          <a:p>
            <a:pPr algn="l">
              <a:spcBef>
                <a:spcPct val="50000"/>
              </a:spcBef>
            </a:pPr>
            <a:r>
              <a:rPr lang="en-US" dirty="0">
                <a:solidFill>
                  <a:schemeClr val="bg1"/>
                </a:solidFill>
                <a:latin typeface="Arial" charset="0"/>
              </a:rPr>
              <a:t>Acknowledgment: The conclusions expressed in this report are solely those of the Iowa State University evaluators. This work was funded through the Child Support Services Contracts between the Iowa State University and the Iowa Department of Health and Human Services, BOC-18-003 (FY22, FY23) and BOC-24-003 (FY24, FY25), and conducted through the Child Welfare Research and Training Project, Carl F. Weems, PI.</a:t>
            </a:r>
            <a:endParaRPr lang="en-US" sz="4800" dirty="0">
              <a:solidFill>
                <a:schemeClr val="bg1"/>
              </a:solidFill>
              <a:latin typeface="Arial" charset="0"/>
            </a:endParaRPr>
          </a:p>
        </p:txBody>
      </p:sp>
      <p:sp>
        <p:nvSpPr>
          <p:cNvPr id="2064" name="Text Box 16"/>
          <p:cNvSpPr txBox="1">
            <a:spLocks noChangeArrowheads="1"/>
          </p:cNvSpPr>
          <p:nvPr/>
        </p:nvSpPr>
        <p:spPr bwMode="auto">
          <a:xfrm>
            <a:off x="885445" y="5525462"/>
            <a:ext cx="26049730" cy="2123658"/>
          </a:xfrm>
          <a:prstGeom prst="rect">
            <a:avLst/>
          </a:prstGeom>
          <a:noFill/>
          <a:ln w="9525">
            <a:noFill/>
            <a:miter lim="800000"/>
            <a:headEnd/>
            <a:tailEnd/>
          </a:ln>
          <a:effectLst/>
        </p:spPr>
        <p:txBody>
          <a:bodyPr wrap="square">
            <a:spAutoFit/>
          </a:bodyPr>
          <a:lstStyle/>
          <a:p>
            <a:pPr algn="ctr"/>
            <a:r>
              <a:rPr lang="en-US" sz="6600" b="1" dirty="0">
                <a:latin typeface="Arial" charset="0"/>
              </a:rPr>
              <a:t>Teen Participation in the PIAL Wellness Intervention and Their Stable Resiliency Characteristics</a:t>
            </a:r>
          </a:p>
        </p:txBody>
      </p:sp>
      <p:sp>
        <p:nvSpPr>
          <p:cNvPr id="2" name="TextBox 1">
            <a:extLst>
              <a:ext uri="{FF2B5EF4-FFF2-40B4-BE49-F238E27FC236}">
                <a16:creationId xmlns:a16="http://schemas.microsoft.com/office/drawing/2014/main" id="{897BE223-2139-11D8-4993-7804900D2862}"/>
              </a:ext>
            </a:extLst>
          </p:cNvPr>
          <p:cNvSpPr txBox="1"/>
          <p:nvPr/>
        </p:nvSpPr>
        <p:spPr>
          <a:xfrm>
            <a:off x="885445" y="7900384"/>
            <a:ext cx="7517257" cy="655592"/>
          </a:xfrm>
          <a:prstGeom prst="rect">
            <a:avLst/>
          </a:prstGeom>
          <a:solidFill>
            <a:srgbClr val="47878F"/>
          </a:solidFill>
          <a:ln>
            <a:noFill/>
          </a:ln>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Introduction</a:t>
            </a:r>
          </a:p>
        </p:txBody>
      </p:sp>
      <p:sp>
        <p:nvSpPr>
          <p:cNvPr id="3" name="TextBox 2">
            <a:extLst>
              <a:ext uri="{FF2B5EF4-FFF2-40B4-BE49-F238E27FC236}">
                <a16:creationId xmlns:a16="http://schemas.microsoft.com/office/drawing/2014/main" id="{201E5ACD-D9C5-8724-BD56-722300CB9915}"/>
              </a:ext>
            </a:extLst>
          </p:cNvPr>
          <p:cNvSpPr txBox="1"/>
          <p:nvPr/>
        </p:nvSpPr>
        <p:spPr>
          <a:xfrm rot="10800000" flipH="1" flipV="1">
            <a:off x="848871" y="8638941"/>
            <a:ext cx="7517259" cy="17327820"/>
          </a:xfrm>
          <a:prstGeom prst="rect">
            <a:avLst/>
          </a:prstGeom>
          <a:noFill/>
          <a:ln>
            <a:noFill/>
          </a:ln>
        </p:spPr>
        <p:txBody>
          <a:bodyPr wrap="square" rtlCol="0">
            <a:spAutoFit/>
          </a:bodyPr>
          <a:lstStyle/>
          <a:p>
            <a:pPr marL="571500" marR="0" indent="-571500" algn="l">
              <a:spcBef>
                <a:spcPts val="0"/>
              </a:spcBef>
              <a:spcAft>
                <a:spcPts val="0"/>
              </a:spcAft>
              <a:buFont typeface="Arial" panose="020B0604020202020204" pitchFamily="34" charset="0"/>
              <a:buChar char="•"/>
            </a:pPr>
            <a:r>
              <a:rPr lang="en-US" sz="3200" kern="100" dirty="0">
                <a:effectLst/>
                <a:latin typeface="Arial" panose="020B0604020202020204" pitchFamily="34" charset="0"/>
                <a:ea typeface="Calibri" panose="020F0502020204030204" pitchFamily="34" charset="0"/>
                <a:cs typeface="Arial" panose="020B0604020202020204" pitchFamily="34" charset="0"/>
              </a:rPr>
              <a:t>Resiliency characteristics like coping, perceived social support, and self-efficacy are recognized as protective factors (Cicognani, 2011; de Moor et al., 2019), especially against threats to one’s adolescent development (Raknes et al., 2017). </a:t>
            </a:r>
          </a:p>
          <a:p>
            <a:pPr marR="0" algn="l">
              <a:spcBef>
                <a:spcPts val="0"/>
              </a:spcBef>
              <a:spcAft>
                <a:spcPts val="0"/>
              </a:spcAft>
            </a:pPr>
            <a:endParaRPr lang="en-US" sz="3200" kern="100" dirty="0">
              <a:latin typeface="Arial" panose="020B0604020202020204" pitchFamily="34" charset="0"/>
              <a:ea typeface="Calibri" panose="020F0502020204030204" pitchFamily="34" charset="0"/>
              <a:cs typeface="Arial" panose="020B0604020202020204" pitchFamily="34" charset="0"/>
            </a:endParaRPr>
          </a:p>
          <a:p>
            <a:pPr marL="571500" marR="0" indent="-571500" algn="l">
              <a:spcBef>
                <a:spcPts val="0"/>
              </a:spcBef>
              <a:spcAft>
                <a:spcPts val="0"/>
              </a:spcAft>
              <a:buFont typeface="Arial" panose="020B0604020202020204" pitchFamily="34" charset="0"/>
              <a:buChar char="•"/>
            </a:pPr>
            <a:r>
              <a:rPr lang="en-US" sz="3200" kern="100" dirty="0">
                <a:latin typeface="Arial" panose="020B0604020202020204" pitchFamily="34" charset="0"/>
                <a:ea typeface="Calibri" panose="020F0502020204030204" pitchFamily="34" charset="0"/>
                <a:cs typeface="Arial" panose="020B0604020202020204" pitchFamily="34" charset="0"/>
              </a:rPr>
              <a:t>S</a:t>
            </a:r>
            <a:r>
              <a:rPr lang="en-US" sz="3200" kern="100" dirty="0">
                <a:effectLst/>
                <a:latin typeface="Arial" panose="020B0604020202020204" pitchFamily="34" charset="0"/>
                <a:ea typeface="Calibri" panose="020F0502020204030204" pitchFamily="34" charset="0"/>
                <a:cs typeface="Arial" panose="020B0604020202020204" pitchFamily="34" charset="0"/>
              </a:rPr>
              <a:t>ocial cognitive theory (Bandura, 1988) suggests that anxiety control can be representative of self-efficacy, while resiliency theory (Zimmerman, 2013) suggests that self-efficacy and self-esteem are positive factors that individuals can develop. </a:t>
            </a:r>
          </a:p>
          <a:p>
            <a:pPr marR="0" algn="l">
              <a:spcBef>
                <a:spcPts val="0"/>
              </a:spcBef>
              <a:spcAft>
                <a:spcPts val="0"/>
              </a:spcAft>
            </a:pPr>
            <a:endParaRPr lang="en-US" sz="3200" kern="100" dirty="0">
              <a:latin typeface="Arial" panose="020B0604020202020204" pitchFamily="34" charset="0"/>
              <a:ea typeface="Calibri" panose="020F0502020204030204" pitchFamily="34" charset="0"/>
              <a:cs typeface="Arial" panose="020B0604020202020204" pitchFamily="34" charset="0"/>
            </a:endParaRPr>
          </a:p>
          <a:p>
            <a:pPr marL="571500" marR="0" indent="-571500" algn="l">
              <a:spcBef>
                <a:spcPts val="0"/>
              </a:spcBef>
              <a:spcAft>
                <a:spcPts val="0"/>
              </a:spcAft>
              <a:buFont typeface="Arial" panose="020B0604020202020204" pitchFamily="34" charset="0"/>
              <a:buChar char="•"/>
            </a:pPr>
            <a:r>
              <a:rPr lang="en-US" sz="3200" kern="100" dirty="0">
                <a:latin typeface="Arial" panose="020B0604020202020204" pitchFamily="34" charset="0"/>
                <a:ea typeface="Calibri" panose="020F0502020204030204" pitchFamily="34" charset="0"/>
                <a:cs typeface="Arial" panose="020B0604020202020204" pitchFamily="34" charset="0"/>
              </a:rPr>
              <a:t>Parenting: It’s a Life (PIAL) is a general teen wellness program with a curriculum of 10 modules that introduce life-skill development and knowledge pertaining to the reality of raising a child. </a:t>
            </a:r>
          </a:p>
          <a:p>
            <a:pPr marR="0" algn="l">
              <a:spcBef>
                <a:spcPts val="0"/>
              </a:spcBef>
              <a:spcAft>
                <a:spcPts val="0"/>
              </a:spcAft>
            </a:pPr>
            <a:endParaRPr lang="en-US" sz="3200" kern="100" dirty="0">
              <a:latin typeface="Arial" panose="020B0604020202020204" pitchFamily="34" charset="0"/>
              <a:ea typeface="Calibri" panose="020F0502020204030204" pitchFamily="34" charset="0"/>
              <a:cs typeface="Arial" panose="020B0604020202020204" pitchFamily="34" charset="0"/>
            </a:endParaRPr>
          </a:p>
          <a:p>
            <a:pPr marL="571500" marR="0" indent="-571500" algn="l">
              <a:spcBef>
                <a:spcPts val="0"/>
              </a:spcBef>
              <a:spcAft>
                <a:spcPts val="0"/>
              </a:spcAft>
              <a:buFont typeface="Arial" panose="020B0604020202020204" pitchFamily="34" charset="0"/>
              <a:buChar char="•"/>
            </a:pPr>
            <a:r>
              <a:rPr lang="en-US" sz="3200" kern="100" dirty="0">
                <a:latin typeface="Arial" panose="020B0604020202020204" pitchFamily="34" charset="0"/>
                <a:ea typeface="Calibri" panose="020F0502020204030204" pitchFamily="34" charset="0"/>
                <a:cs typeface="Arial" panose="020B0604020202020204" pitchFamily="34" charset="0"/>
              </a:rPr>
              <a:t>One PIAL module focuses specifically on resiliency, while concepts related to coping, social support, and self-efficacy are consistent throughout the curriculum.</a:t>
            </a:r>
          </a:p>
          <a:p>
            <a:pPr marR="0" algn="l">
              <a:spcBef>
                <a:spcPts val="0"/>
              </a:spcBef>
              <a:spcAft>
                <a:spcPts val="0"/>
              </a:spcAft>
            </a:pP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571500" marR="0" indent="-571500" algn="l">
              <a:spcBef>
                <a:spcPts val="0"/>
              </a:spcBef>
              <a:spcAft>
                <a:spcPts val="0"/>
              </a:spcAft>
              <a:buFont typeface="Arial" panose="020B0604020202020204" pitchFamily="34" charset="0"/>
              <a:buChar char="•"/>
            </a:pPr>
            <a:r>
              <a:rPr lang="en-US" sz="3200" kern="100" dirty="0">
                <a:latin typeface="Arial" panose="020B0604020202020204" pitchFamily="34" charset="0"/>
                <a:ea typeface="Calibri" panose="020F0502020204030204" pitchFamily="34" charset="0"/>
                <a:cs typeface="Arial" panose="020B0604020202020204" pitchFamily="34" charset="0"/>
              </a:rPr>
              <a:t>While resiliency characteristics have previously demonstrated stability over time (Meeus et al., 2011), how teen wellness programming impacts resiliency characteristics is unclear. </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39D62B76-8027-7B62-63F7-5DEAA1E2AC26}"/>
              </a:ext>
            </a:extLst>
          </p:cNvPr>
          <p:cNvSpPr txBox="1"/>
          <p:nvPr/>
        </p:nvSpPr>
        <p:spPr>
          <a:xfrm>
            <a:off x="885445" y="25798890"/>
            <a:ext cx="7517260" cy="646331"/>
          </a:xfrm>
          <a:prstGeom prst="rect">
            <a:avLst/>
          </a:prstGeom>
          <a:solidFill>
            <a:srgbClr val="47878F"/>
          </a:solidFill>
          <a:ln>
            <a:noFill/>
          </a:ln>
        </p:spPr>
        <p:txBody>
          <a:bodyPr wrap="square" rtlCol="0">
            <a:spAutoFit/>
          </a:bodyPr>
          <a:lstStyle/>
          <a:p>
            <a:pPr algn="ctr"/>
            <a:r>
              <a:rPr lang="en-US" sz="3600" dirty="0">
                <a:solidFill>
                  <a:srgbClr val="FFFFFF"/>
                </a:solidFill>
                <a:latin typeface="Arial" panose="020B0604020202020204" pitchFamily="34" charset="0"/>
                <a:cs typeface="Arial" panose="020B0604020202020204" pitchFamily="34" charset="0"/>
              </a:rPr>
              <a:t>Research Questions</a:t>
            </a:r>
          </a:p>
        </p:txBody>
      </p:sp>
      <p:sp>
        <p:nvSpPr>
          <p:cNvPr id="5" name="TextBox 4">
            <a:extLst>
              <a:ext uri="{FF2B5EF4-FFF2-40B4-BE49-F238E27FC236}">
                <a16:creationId xmlns:a16="http://schemas.microsoft.com/office/drawing/2014/main" id="{064E7768-0EDC-9A87-CA2C-9082B20CA6A7}"/>
              </a:ext>
            </a:extLst>
          </p:cNvPr>
          <p:cNvSpPr txBox="1"/>
          <p:nvPr/>
        </p:nvSpPr>
        <p:spPr>
          <a:xfrm rot="10800000" flipH="1" flipV="1">
            <a:off x="851918" y="26800893"/>
            <a:ext cx="7514213" cy="4031873"/>
          </a:xfrm>
          <a:prstGeom prst="rect">
            <a:avLst/>
          </a:prstGeom>
          <a:noFill/>
          <a:ln>
            <a:noFill/>
          </a:ln>
        </p:spPr>
        <p:txBody>
          <a:bodyPr wrap="square" rtlCol="0">
            <a:spAutoFit/>
          </a:bodyPr>
          <a:lstStyle/>
          <a:p>
            <a:pPr marL="742950" marR="0" indent="-742950" algn="l">
              <a:spcBef>
                <a:spcPts val="0"/>
              </a:spcBef>
              <a:spcAft>
                <a:spcPts val="0"/>
              </a:spcAft>
              <a:buFont typeface="+mj-lt"/>
              <a:buAutoNum type="arabicPeriod"/>
            </a:pPr>
            <a:r>
              <a:rPr lang="en-US" sz="3200" dirty="0">
                <a:latin typeface="Arial" panose="020B0604020202020204" pitchFamily="34" charset="0"/>
                <a:cs typeface="Arial" panose="020B0604020202020204" pitchFamily="34" charset="0"/>
              </a:rPr>
              <a:t>Does participant stress or identity distress at Time 1 predict social support, coping, self-efficacy, or anxiety control at Time 2? </a:t>
            </a:r>
          </a:p>
          <a:p>
            <a:pPr marL="742950" marR="0" indent="-742950" algn="l">
              <a:spcBef>
                <a:spcPts val="0"/>
              </a:spcBef>
              <a:spcAft>
                <a:spcPts val="0"/>
              </a:spcAft>
              <a:buFont typeface="+mj-lt"/>
              <a:buAutoNum type="arabicPeriod"/>
            </a:pPr>
            <a:endParaRPr lang="en-US" sz="3200" dirty="0">
              <a:latin typeface="Arial" panose="020B0604020202020204" pitchFamily="34" charset="0"/>
              <a:cs typeface="Arial" panose="020B0604020202020204" pitchFamily="34" charset="0"/>
            </a:endParaRPr>
          </a:p>
          <a:p>
            <a:pPr marL="742950" marR="0" indent="-742950" algn="l">
              <a:spcBef>
                <a:spcPts val="0"/>
              </a:spcBef>
              <a:spcAft>
                <a:spcPts val="0"/>
              </a:spcAft>
              <a:buFont typeface="+mj-lt"/>
              <a:buAutoNum type="arabicPeriod"/>
            </a:pPr>
            <a:r>
              <a:rPr lang="en-US" sz="3200" kern="100" dirty="0">
                <a:effectLst/>
                <a:latin typeface="Arial" panose="020B0604020202020204" pitchFamily="34" charset="0"/>
                <a:ea typeface="Calibri" panose="020F0502020204030204" pitchFamily="34" charset="0"/>
                <a:cs typeface="Arial" panose="020B0604020202020204" pitchFamily="34" charset="0"/>
              </a:rPr>
              <a:t>Does PIAL participation moderate the associations between participant challenges and protective factors?</a:t>
            </a:r>
          </a:p>
        </p:txBody>
      </p:sp>
      <p:sp>
        <p:nvSpPr>
          <p:cNvPr id="6" name="TextBox 5">
            <a:extLst>
              <a:ext uri="{FF2B5EF4-FFF2-40B4-BE49-F238E27FC236}">
                <a16:creationId xmlns:a16="http://schemas.microsoft.com/office/drawing/2014/main" id="{8FF15047-DDC4-B958-B862-A2177DFCEEEF}"/>
              </a:ext>
            </a:extLst>
          </p:cNvPr>
          <p:cNvSpPr txBox="1"/>
          <p:nvPr/>
        </p:nvSpPr>
        <p:spPr>
          <a:xfrm>
            <a:off x="8735462" y="7909645"/>
            <a:ext cx="9061309" cy="646331"/>
          </a:xfrm>
          <a:prstGeom prst="rect">
            <a:avLst/>
          </a:prstGeom>
          <a:solidFill>
            <a:srgbClr val="47878F"/>
          </a:solidFill>
          <a:ln>
            <a:noFill/>
          </a:ln>
        </p:spPr>
        <p:txBody>
          <a:bodyPr wrap="square" rtlCol="0">
            <a:spAutoFit/>
          </a:bodyPr>
          <a:lstStyle/>
          <a:p>
            <a:pPr algn="ctr"/>
            <a:r>
              <a:rPr lang="en-US" sz="3600" dirty="0">
                <a:solidFill>
                  <a:srgbClr val="FFFFFF"/>
                </a:solidFill>
                <a:latin typeface="Arial" panose="020B0604020202020204" pitchFamily="34" charset="0"/>
                <a:cs typeface="Arial" panose="020B0604020202020204" pitchFamily="34" charset="0"/>
              </a:rPr>
              <a:t>Methodology</a:t>
            </a:r>
          </a:p>
        </p:txBody>
      </p:sp>
      <p:sp>
        <p:nvSpPr>
          <p:cNvPr id="7" name="TextBox 6">
            <a:extLst>
              <a:ext uri="{FF2B5EF4-FFF2-40B4-BE49-F238E27FC236}">
                <a16:creationId xmlns:a16="http://schemas.microsoft.com/office/drawing/2014/main" id="{F4D5212A-025D-BB49-A05B-FDE02A19477C}"/>
              </a:ext>
            </a:extLst>
          </p:cNvPr>
          <p:cNvSpPr txBox="1"/>
          <p:nvPr/>
        </p:nvSpPr>
        <p:spPr>
          <a:xfrm rot="10800000" flipH="1" flipV="1">
            <a:off x="8729418" y="8640140"/>
            <a:ext cx="9073396" cy="23237130"/>
          </a:xfrm>
          <a:prstGeom prst="rect">
            <a:avLst/>
          </a:prstGeom>
          <a:noFill/>
          <a:ln>
            <a:noFill/>
          </a:ln>
        </p:spPr>
        <p:txBody>
          <a:bodyPr wrap="square" rtlCol="0">
            <a:spAutoFit/>
          </a:bodyPr>
          <a:lstStyle/>
          <a:p>
            <a:pPr marL="571500" marR="0" indent="-571500" algn="l">
              <a:spcBef>
                <a:spcPts val="0"/>
              </a:spcBef>
              <a:spcAft>
                <a:spcPts val="0"/>
              </a:spcAft>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The PIAL program collaborated with a school district in southern Iowa and collected data from August 2021 to August 2022.</a:t>
            </a:r>
          </a:p>
          <a:p>
            <a:pPr marL="571500" marR="0" indent="-571500" algn="l">
              <a:spcBef>
                <a:spcPts val="0"/>
              </a:spcBef>
              <a:spcAft>
                <a:spcPts val="0"/>
              </a:spcAft>
              <a:buFont typeface="Arial" panose="020B0604020202020204" pitchFamily="34" charset="0"/>
              <a:buChar char="•"/>
            </a:pPr>
            <a:endParaRPr lang="en-US" sz="3200" kern="100" dirty="0">
              <a:latin typeface="Arial" panose="020B0604020202020204" pitchFamily="34" charset="0"/>
              <a:ea typeface="Calibri" panose="020F0502020204030204" pitchFamily="34" charset="0"/>
              <a:cs typeface="Arial" panose="020B0604020202020204" pitchFamily="34" charset="0"/>
            </a:endParaRPr>
          </a:p>
          <a:p>
            <a:pPr marL="571500" indent="-571500" algn="l">
              <a:spcBef>
                <a:spcPts val="0"/>
              </a:spcBef>
              <a:spcAft>
                <a:spcPts val="0"/>
              </a:spcAft>
              <a:buFont typeface="Arial" panose="020B0604020202020204" pitchFamily="34" charset="0"/>
              <a:buChar char="•"/>
            </a:pPr>
            <a:r>
              <a:rPr lang="en-US" sz="3200" kern="100" dirty="0">
                <a:effectLst/>
                <a:latin typeface="Arial" panose="020B0604020202020204" pitchFamily="34" charset="0"/>
                <a:ea typeface="Calibri" panose="020F0502020204030204" pitchFamily="34" charset="0"/>
                <a:cs typeface="Arial" panose="020B0604020202020204" pitchFamily="34" charset="0"/>
              </a:rPr>
              <a:t>Some participants completed PIAL modules, dependent on course enrollment. In addition, all participants completed an annual assessment, which prompted students to respond to various items about coping mechanisms, perceived social support and self-efficacy, anxiety control skills, and previous personal or school events. </a:t>
            </a:r>
          </a:p>
          <a:p>
            <a:pPr marL="571500" indent="-571500" algn="l">
              <a:spcBef>
                <a:spcPts val="0"/>
              </a:spcBef>
              <a:spcAft>
                <a:spcPts val="0"/>
              </a:spcAft>
              <a:buFont typeface="Arial" panose="020B0604020202020204" pitchFamily="34" charset="0"/>
              <a:buChar char="•"/>
            </a:pPr>
            <a:endParaRPr lang="en-US" sz="3200" kern="100" dirty="0">
              <a:latin typeface="Arial" panose="020B0604020202020204" pitchFamily="34" charset="0"/>
              <a:ea typeface="Calibri" panose="020F0502020204030204" pitchFamily="34" charset="0"/>
              <a:cs typeface="Arial" panose="020B0604020202020204" pitchFamily="34" charset="0"/>
            </a:endParaRPr>
          </a:p>
          <a:p>
            <a:pPr marL="571500" indent="-571500" algn="l">
              <a:spcBef>
                <a:spcPts val="0"/>
              </a:spcBef>
              <a:spcAft>
                <a:spcPts val="0"/>
              </a:spcAft>
              <a:buFont typeface="Arial" panose="020B0604020202020204" pitchFamily="34" charset="0"/>
              <a:buChar char="•"/>
            </a:pPr>
            <a:r>
              <a:rPr lang="en-US" sz="3200" kern="100" dirty="0">
                <a:latin typeface="Arial" panose="020B0604020202020204" pitchFamily="34" charset="0"/>
                <a:ea typeface="Calibri" panose="020F0502020204030204" pitchFamily="34" charset="0"/>
                <a:cs typeface="Arial" panose="020B0604020202020204" pitchFamily="34" charset="0"/>
              </a:rPr>
              <a:t>Annual assessments included measures of coping (modified Children’s Coping Strategies Checklist; Sandler et al., 1994), social support (modified Survey of Children’s Social Support; Dubow &amp; Ullman, 1989), self-efficacy (modified competence checklist; Weems et al., 2018), and anxiety control (short-form Anxiety Control Questionnaire for Children; Weems et al., 2014). S</a:t>
            </a:r>
            <a:r>
              <a:rPr lang="en-US" sz="3200" kern="100" dirty="0">
                <a:effectLst/>
                <a:latin typeface="Arial" panose="020B0604020202020204" pitchFamily="34" charset="0"/>
                <a:ea typeface="Calibri" panose="020F0502020204030204" pitchFamily="34" charset="0"/>
                <a:cs typeface="Arial" panose="020B0604020202020204" pitchFamily="34" charset="0"/>
              </a:rPr>
              <a:t>tress was measured by asking participants if they had any worries or problems, while identity distress was measured with the Identity Distress Survey (Berman et al., 2009). The internal consistency of each measure was good (Cronbach’s alpha &gt; .710 at each time point).</a:t>
            </a:r>
          </a:p>
          <a:p>
            <a:pPr marL="571500" indent="-571500" algn="l">
              <a:spcBef>
                <a:spcPts val="0"/>
              </a:spcBef>
              <a:spcAft>
                <a:spcPts val="0"/>
              </a:spcAft>
              <a:buFont typeface="Arial" panose="020B0604020202020204" pitchFamily="34" charset="0"/>
              <a:buChar char="•"/>
            </a:pPr>
            <a:endParaRPr lang="en-US" sz="3200" kern="100" dirty="0">
              <a:latin typeface="Arial" panose="020B0604020202020204" pitchFamily="34" charset="0"/>
              <a:ea typeface="Calibri" panose="020F0502020204030204" pitchFamily="34" charset="0"/>
              <a:cs typeface="Arial" panose="020B0604020202020204" pitchFamily="34" charset="0"/>
            </a:endParaRPr>
          </a:p>
          <a:p>
            <a:pPr marL="571500" indent="-571500" algn="l">
              <a:spcBef>
                <a:spcPts val="0"/>
              </a:spcBef>
              <a:spcAft>
                <a:spcPts val="0"/>
              </a:spcAft>
              <a:buFont typeface="Arial" panose="020B0604020202020204" pitchFamily="34" charset="0"/>
              <a:buChar char="•"/>
            </a:pPr>
            <a:r>
              <a:rPr lang="en-US" sz="3200" kern="100" dirty="0">
                <a:effectLst/>
                <a:latin typeface="Arial" panose="020B0604020202020204" pitchFamily="34" charset="0"/>
                <a:ea typeface="Calibri" panose="020F0502020204030204" pitchFamily="34" charset="0"/>
                <a:cs typeface="Arial" panose="020B0604020202020204" pitchFamily="34" charset="0"/>
              </a:rPr>
              <a:t>One hundred forty-six students completed the annual assessment at Time 1 and Time 2. Seventy-one (48.6%) </a:t>
            </a:r>
            <a:r>
              <a:rPr lang="en-US" sz="3200" kern="100" dirty="0">
                <a:latin typeface="Arial" panose="020B0604020202020204" pitchFamily="34" charset="0"/>
                <a:ea typeface="Calibri" panose="020F0502020204030204" pitchFamily="34" charset="0"/>
                <a:cs typeface="Arial" panose="020B0604020202020204" pitchFamily="34" charset="0"/>
              </a:rPr>
              <a:t>of these students participated in PIAL at Time 1.</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l">
              <a:spcBef>
                <a:spcPts val="0"/>
              </a:spcBef>
              <a:spcAft>
                <a:spcPts val="0"/>
              </a:spcAft>
              <a:buFont typeface="Arial" panose="020B0604020202020204" pitchFamily="34" charset="0"/>
              <a:buChar char="•"/>
            </a:pPr>
            <a:endParaRPr lang="en-US" sz="3200" kern="100" dirty="0">
              <a:latin typeface="Arial" panose="020B0604020202020204" pitchFamily="34" charset="0"/>
              <a:ea typeface="Calibri" panose="020F0502020204030204" pitchFamily="34" charset="0"/>
              <a:cs typeface="Arial" panose="020B0604020202020204" pitchFamily="34" charset="0"/>
            </a:endParaRPr>
          </a:p>
          <a:p>
            <a:pPr marL="571500" indent="-571500" algn="l">
              <a:spcBef>
                <a:spcPts val="0"/>
              </a:spcBef>
              <a:spcAft>
                <a:spcPts val="0"/>
              </a:spcAft>
              <a:buFont typeface="Arial" panose="020B0604020202020204" pitchFamily="34" charset="0"/>
              <a:buChar char="•"/>
            </a:pPr>
            <a:r>
              <a:rPr lang="en-US" sz="3200" kern="100" dirty="0">
                <a:effectLst/>
                <a:latin typeface="Arial" panose="020B0604020202020204" pitchFamily="34" charset="0"/>
                <a:ea typeface="Calibri" panose="020F0502020204030204" pitchFamily="34" charset="0"/>
                <a:cs typeface="Arial" panose="020B0604020202020204" pitchFamily="34" charset="0"/>
              </a:rPr>
              <a:t>We conducted paired sample </a:t>
            </a:r>
            <a:r>
              <a:rPr lang="en-US" sz="3200" i="1" kern="100" dirty="0">
                <a:effectLst/>
                <a:latin typeface="Arial" panose="020B0604020202020204" pitchFamily="34" charset="0"/>
                <a:ea typeface="Calibri" panose="020F0502020204030204" pitchFamily="34" charset="0"/>
                <a:cs typeface="Arial" panose="020B0604020202020204" pitchFamily="34" charset="0"/>
              </a:rPr>
              <a:t>t</a:t>
            </a:r>
            <a:r>
              <a:rPr lang="en-US" sz="3200" kern="100" dirty="0">
                <a:effectLst/>
                <a:latin typeface="Arial" panose="020B0604020202020204" pitchFamily="34" charset="0"/>
                <a:ea typeface="Calibri" panose="020F0502020204030204" pitchFamily="34" charset="0"/>
                <a:cs typeface="Arial" panose="020B0604020202020204" pitchFamily="34" charset="0"/>
              </a:rPr>
              <a:t>-tests to determine if overall risk or protective factor scores varied significantly from Time 1 to Time 2, as well as linear regression analyses to examine if reported risk/protective factor scores at Time 1 predict risk/protective factors at Time 2. </a:t>
            </a:r>
          </a:p>
          <a:p>
            <a:pPr marL="571500" indent="-571500" algn="l">
              <a:spcBef>
                <a:spcPts val="0"/>
              </a:spcBef>
              <a:spcAft>
                <a:spcPts val="0"/>
              </a:spcAft>
              <a:buFont typeface="Arial" panose="020B0604020202020204" pitchFamily="34" charset="0"/>
              <a:buChar char="•"/>
            </a:pPr>
            <a:endParaRPr lang="en-US" sz="3200" kern="100" dirty="0">
              <a:latin typeface="Arial" panose="020B0604020202020204" pitchFamily="34" charset="0"/>
              <a:ea typeface="Calibri" panose="020F0502020204030204" pitchFamily="34" charset="0"/>
              <a:cs typeface="Arial" panose="020B0604020202020204" pitchFamily="34" charset="0"/>
            </a:endParaRPr>
          </a:p>
          <a:p>
            <a:pPr marL="571500" indent="-571500" algn="l">
              <a:spcBef>
                <a:spcPts val="0"/>
              </a:spcBef>
              <a:spcAft>
                <a:spcPts val="0"/>
              </a:spcAft>
              <a:buFont typeface="Arial" panose="020B0604020202020204" pitchFamily="34" charset="0"/>
              <a:buChar char="•"/>
            </a:pPr>
            <a:r>
              <a:rPr lang="en-US" sz="3200" kern="100" dirty="0">
                <a:latin typeface="Arial" panose="020B0604020202020204" pitchFamily="34" charset="0"/>
                <a:ea typeface="Calibri" panose="020F0502020204030204" pitchFamily="34" charset="0"/>
                <a:cs typeface="Arial" panose="020B0604020202020204" pitchFamily="34" charset="0"/>
              </a:rPr>
              <a:t>We also conducted moderator analyses with PROCESS t</a:t>
            </a:r>
            <a:r>
              <a:rPr lang="en-US" sz="3200" kern="100" dirty="0">
                <a:effectLst/>
                <a:latin typeface="Arial" panose="020B0604020202020204" pitchFamily="34" charset="0"/>
                <a:ea typeface="Calibri" panose="020F0502020204030204" pitchFamily="34" charset="0"/>
                <a:cs typeface="Arial" panose="020B0604020202020204" pitchFamily="34" charset="0"/>
              </a:rPr>
              <a:t>o determine the effect of the teen wellness program on the protective factor scores at Time 2.</a:t>
            </a:r>
          </a:p>
        </p:txBody>
      </p:sp>
      <p:sp>
        <p:nvSpPr>
          <p:cNvPr id="8" name="TextBox 7">
            <a:extLst>
              <a:ext uri="{FF2B5EF4-FFF2-40B4-BE49-F238E27FC236}">
                <a16:creationId xmlns:a16="http://schemas.microsoft.com/office/drawing/2014/main" id="{087D6A9A-7B0B-85E8-D253-EE73097E6BB3}"/>
              </a:ext>
            </a:extLst>
          </p:cNvPr>
          <p:cNvSpPr txBox="1"/>
          <p:nvPr/>
        </p:nvSpPr>
        <p:spPr>
          <a:xfrm>
            <a:off x="18129531" y="7892353"/>
            <a:ext cx="24923469" cy="707886"/>
          </a:xfrm>
          <a:prstGeom prst="rect">
            <a:avLst/>
          </a:prstGeom>
          <a:solidFill>
            <a:srgbClr val="47878F"/>
          </a:solidFill>
          <a:ln>
            <a:noFill/>
          </a:ln>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Results</a:t>
            </a:r>
          </a:p>
        </p:txBody>
      </p:sp>
      <p:graphicFrame>
        <p:nvGraphicFramePr>
          <p:cNvPr id="9" name="Table 8">
            <a:extLst>
              <a:ext uri="{FF2B5EF4-FFF2-40B4-BE49-F238E27FC236}">
                <a16:creationId xmlns:a16="http://schemas.microsoft.com/office/drawing/2014/main" id="{24164309-45FC-B9F7-3C8D-4A5D84B067F3}"/>
              </a:ext>
            </a:extLst>
          </p:cNvPr>
          <p:cNvGraphicFramePr>
            <a:graphicFrameLocks noGrp="1"/>
          </p:cNvGraphicFramePr>
          <p:nvPr>
            <p:extLst>
              <p:ext uri="{D42A27DB-BD31-4B8C-83A1-F6EECF244321}">
                <p14:modId xmlns:p14="http://schemas.microsoft.com/office/powerpoint/2010/main" val="428918688"/>
              </p:ext>
            </p:extLst>
          </p:nvPr>
        </p:nvGraphicFramePr>
        <p:xfrm>
          <a:off x="18124958" y="9216367"/>
          <a:ext cx="11754355" cy="7295746"/>
        </p:xfrm>
        <a:graphic>
          <a:graphicData uri="http://schemas.openxmlformats.org/drawingml/2006/table">
            <a:tbl>
              <a:tblPr firstRow="1" firstCol="1" bandRow="1">
                <a:tableStyleId>{5C22544A-7EE6-4342-B048-85BDC9FD1C3A}</a:tableStyleId>
              </a:tblPr>
              <a:tblGrid>
                <a:gridCol w="3439642">
                  <a:extLst>
                    <a:ext uri="{9D8B030D-6E8A-4147-A177-3AD203B41FA5}">
                      <a16:colId xmlns:a16="http://schemas.microsoft.com/office/drawing/2014/main" val="964414635"/>
                    </a:ext>
                  </a:extLst>
                </a:gridCol>
                <a:gridCol w="1371600">
                  <a:extLst>
                    <a:ext uri="{9D8B030D-6E8A-4147-A177-3AD203B41FA5}">
                      <a16:colId xmlns:a16="http://schemas.microsoft.com/office/drawing/2014/main" val="2577741700"/>
                    </a:ext>
                  </a:extLst>
                </a:gridCol>
                <a:gridCol w="1371600">
                  <a:extLst>
                    <a:ext uri="{9D8B030D-6E8A-4147-A177-3AD203B41FA5}">
                      <a16:colId xmlns:a16="http://schemas.microsoft.com/office/drawing/2014/main" val="422937576"/>
                    </a:ext>
                  </a:extLst>
                </a:gridCol>
                <a:gridCol w="1371600">
                  <a:extLst>
                    <a:ext uri="{9D8B030D-6E8A-4147-A177-3AD203B41FA5}">
                      <a16:colId xmlns:a16="http://schemas.microsoft.com/office/drawing/2014/main" val="3656727287"/>
                    </a:ext>
                  </a:extLst>
                </a:gridCol>
                <a:gridCol w="1219200">
                  <a:extLst>
                    <a:ext uri="{9D8B030D-6E8A-4147-A177-3AD203B41FA5}">
                      <a16:colId xmlns:a16="http://schemas.microsoft.com/office/drawing/2014/main" val="2776685535"/>
                    </a:ext>
                  </a:extLst>
                </a:gridCol>
                <a:gridCol w="1066800">
                  <a:extLst>
                    <a:ext uri="{9D8B030D-6E8A-4147-A177-3AD203B41FA5}">
                      <a16:colId xmlns:a16="http://schemas.microsoft.com/office/drawing/2014/main" val="3548248801"/>
                    </a:ext>
                  </a:extLst>
                </a:gridCol>
                <a:gridCol w="914400">
                  <a:extLst>
                    <a:ext uri="{9D8B030D-6E8A-4147-A177-3AD203B41FA5}">
                      <a16:colId xmlns:a16="http://schemas.microsoft.com/office/drawing/2014/main" val="3615789257"/>
                    </a:ext>
                  </a:extLst>
                </a:gridCol>
                <a:gridCol w="999513">
                  <a:extLst>
                    <a:ext uri="{9D8B030D-6E8A-4147-A177-3AD203B41FA5}">
                      <a16:colId xmlns:a16="http://schemas.microsoft.com/office/drawing/2014/main" val="2479383924"/>
                    </a:ext>
                  </a:extLst>
                </a:gridCol>
              </a:tblGrid>
              <a:tr h="893852">
                <a:tc>
                  <a:txBody>
                    <a:bodyPr/>
                    <a:lstStyle/>
                    <a:p>
                      <a:pPr marL="0" marR="0">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 </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Mean </a:t>
                      </a:r>
                      <a:r>
                        <a:rPr lang="en-US" sz="2800" kern="100" dirty="0" smtClean="0">
                          <a:solidFill>
                            <a:schemeClr val="tx1"/>
                          </a:solidFill>
                          <a:effectLst/>
                          <a:latin typeface="Arial" panose="020B0604020202020204" pitchFamily="34" charset="0"/>
                          <a:cs typeface="Arial" panose="020B0604020202020204" pitchFamily="34" charset="0"/>
                        </a:rPr>
                        <a:t>Score</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Pooled  SD</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SE Mean</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00000"/>
                        </a:lnSpc>
                        <a:spcBef>
                          <a:spcPts val="0"/>
                        </a:spcBef>
                        <a:spcAft>
                          <a:spcPts val="0"/>
                        </a:spcAft>
                      </a:pPr>
                      <a:r>
                        <a:rPr lang="en-US" sz="2800" i="1" kern="100" dirty="0">
                          <a:solidFill>
                            <a:schemeClr val="tx1"/>
                          </a:solidFill>
                          <a:effectLst/>
                          <a:latin typeface="Arial" panose="020B0604020202020204" pitchFamily="34" charset="0"/>
                          <a:cs typeface="Arial" panose="020B0604020202020204" pitchFamily="34" charset="0"/>
                        </a:rPr>
                        <a:t>t</a:t>
                      </a:r>
                      <a:endParaRPr lang="en-US" sz="2800" i="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df</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00000"/>
                        </a:lnSpc>
                        <a:spcBef>
                          <a:spcPts val="0"/>
                        </a:spcBef>
                        <a:spcAft>
                          <a:spcPts val="0"/>
                        </a:spcAft>
                      </a:pPr>
                      <a:r>
                        <a:rPr lang="en-US" sz="2800" i="1" kern="100" dirty="0">
                          <a:solidFill>
                            <a:schemeClr val="tx1"/>
                          </a:solidFill>
                          <a:effectLst/>
                          <a:latin typeface="Arial" panose="020B0604020202020204" pitchFamily="34" charset="0"/>
                          <a:cs typeface="Arial" panose="020B0604020202020204" pitchFamily="34" charset="0"/>
                        </a:rPr>
                        <a:t>p</a:t>
                      </a:r>
                      <a:endParaRPr lang="en-US" sz="2800" i="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23000952"/>
                  </a:ext>
                </a:extLst>
              </a:tr>
              <a:tr h="893852">
                <a:tc>
                  <a:txBody>
                    <a:bodyPr/>
                    <a:lstStyle/>
                    <a:p>
                      <a:pPr marL="0" marR="0">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 </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T1</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T2</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72379955"/>
                  </a:ext>
                </a:extLst>
              </a:tr>
              <a:tr h="893852">
                <a:tc>
                  <a:txBody>
                    <a:bodyPr/>
                    <a:lstStyle/>
                    <a:p>
                      <a:pPr marL="0" marR="0" lvl="0" algn="l">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Identity </a:t>
                      </a:r>
                      <a:r>
                        <a:rPr lang="en-US" sz="2800" kern="100" dirty="0" smtClean="0">
                          <a:solidFill>
                            <a:schemeClr val="tx1"/>
                          </a:solidFill>
                          <a:effectLst/>
                          <a:latin typeface="Arial" panose="020B0604020202020204" pitchFamily="34" charset="0"/>
                          <a:cs typeface="Arial" panose="020B0604020202020204" pitchFamily="34" charset="0"/>
                        </a:rPr>
                        <a:t>distress</a:t>
                      </a:r>
                    </a:p>
                    <a:p>
                      <a:pPr marL="0" marR="0" lvl="0" algn="l">
                        <a:lnSpc>
                          <a:spcPct val="100000"/>
                        </a:lnSpc>
                        <a:spcBef>
                          <a:spcPts val="0"/>
                        </a:spcBef>
                        <a:spcAft>
                          <a:spcPts val="0"/>
                        </a:spcAft>
                      </a:pPr>
                      <a:r>
                        <a:rPr lang="en-US" sz="2800" b="0" kern="100" dirty="0" smtClean="0">
                          <a:solidFill>
                            <a:schemeClr val="tx1"/>
                          </a:solidFill>
                          <a:effectLst/>
                          <a:latin typeface="Arial" panose="020B0604020202020204" pitchFamily="34" charset="0"/>
                          <a:cs typeface="Arial" panose="020B0604020202020204" pitchFamily="34" charset="0"/>
                        </a:rPr>
                        <a:t>(</a:t>
                      </a:r>
                      <a:r>
                        <a:rPr lang="en-US" sz="2800" b="0" i="1" kern="100" dirty="0" smtClean="0">
                          <a:solidFill>
                            <a:schemeClr val="tx1"/>
                          </a:solidFill>
                          <a:effectLst/>
                          <a:latin typeface="Arial" panose="020B0604020202020204" pitchFamily="34" charset="0"/>
                          <a:cs typeface="Arial" panose="020B0604020202020204" pitchFamily="34" charset="0"/>
                        </a:rPr>
                        <a:t>n</a:t>
                      </a:r>
                      <a:r>
                        <a:rPr lang="en-US" sz="2800" b="0" i="0" kern="100" dirty="0" smtClean="0">
                          <a:solidFill>
                            <a:schemeClr val="tx1"/>
                          </a:solidFill>
                          <a:effectLst/>
                          <a:latin typeface="Arial" panose="020B0604020202020204" pitchFamily="34" charset="0"/>
                          <a:cs typeface="Arial" panose="020B0604020202020204" pitchFamily="34" charset="0"/>
                        </a:rPr>
                        <a:t> = 140)</a:t>
                      </a:r>
                      <a:endParaRPr lang="en-US" sz="2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.98</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.94</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.80</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.07</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.65</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139</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.518</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66775889"/>
                  </a:ext>
                </a:extLst>
              </a:tr>
              <a:tr h="893852">
                <a:tc>
                  <a:txBody>
                    <a:bodyPr/>
                    <a:lstStyle/>
                    <a:p>
                      <a:pPr marL="0" marR="0" lvl="0" algn="l">
                        <a:lnSpc>
                          <a:spcPct val="100000"/>
                        </a:lnSpc>
                        <a:spcBef>
                          <a:spcPts val="0"/>
                        </a:spcBef>
                        <a:spcAft>
                          <a:spcPts val="0"/>
                        </a:spcAft>
                      </a:pPr>
                      <a:r>
                        <a:rPr lang="en-US" sz="2800" kern="100" dirty="0" smtClean="0">
                          <a:solidFill>
                            <a:schemeClr val="tx1"/>
                          </a:solidFill>
                          <a:effectLst/>
                          <a:latin typeface="Arial" panose="020B0604020202020204" pitchFamily="34" charset="0"/>
                          <a:cs typeface="Arial" panose="020B0604020202020204" pitchFamily="34" charset="0"/>
                        </a:rPr>
                        <a:t>Coping</a:t>
                      </a:r>
                      <a:r>
                        <a:rPr lang="en-US" sz="2800" kern="100" baseline="0" dirty="0">
                          <a:solidFill>
                            <a:schemeClr val="tx1"/>
                          </a:solidFill>
                          <a:effectLst/>
                          <a:latin typeface="Arial" panose="020B0604020202020204" pitchFamily="34" charset="0"/>
                          <a:cs typeface="Arial" panose="020B0604020202020204" pitchFamily="34" charset="0"/>
                        </a:rPr>
                        <a:t> </a:t>
                      </a:r>
                      <a:endParaRPr lang="en-US" sz="2800" kern="100" baseline="0" dirty="0" smtClean="0">
                        <a:solidFill>
                          <a:schemeClr val="tx1"/>
                        </a:solidFill>
                        <a:effectLst/>
                        <a:latin typeface="Arial" panose="020B0604020202020204" pitchFamily="34" charset="0"/>
                        <a:cs typeface="Arial" panose="020B0604020202020204" pitchFamily="34" charset="0"/>
                      </a:endParaRPr>
                    </a:p>
                    <a:p>
                      <a:pPr marL="0" marR="0" lvl="0" algn="l">
                        <a:lnSpc>
                          <a:spcPct val="100000"/>
                        </a:lnSpc>
                        <a:spcBef>
                          <a:spcPts val="0"/>
                        </a:spcBef>
                        <a:spcAft>
                          <a:spcPts val="0"/>
                        </a:spcAft>
                      </a:pPr>
                      <a:r>
                        <a:rPr lang="en-US" sz="2800" b="0" kern="100" baseline="0" dirty="0" smtClean="0">
                          <a:solidFill>
                            <a:schemeClr val="tx1"/>
                          </a:solidFill>
                          <a:effectLst/>
                          <a:latin typeface="Arial" panose="020B0604020202020204" pitchFamily="34" charset="0"/>
                          <a:cs typeface="Arial" panose="020B0604020202020204" pitchFamily="34" charset="0"/>
                        </a:rPr>
                        <a:t>(</a:t>
                      </a:r>
                      <a:r>
                        <a:rPr lang="en-US" sz="2800" b="0" i="1" kern="100" baseline="0" dirty="0" smtClean="0">
                          <a:solidFill>
                            <a:schemeClr val="tx1"/>
                          </a:solidFill>
                          <a:effectLst/>
                          <a:latin typeface="Arial" panose="020B0604020202020204" pitchFamily="34" charset="0"/>
                          <a:cs typeface="Arial" panose="020B0604020202020204" pitchFamily="34" charset="0"/>
                        </a:rPr>
                        <a:t>n</a:t>
                      </a:r>
                      <a:r>
                        <a:rPr lang="en-US" sz="2800" b="0" i="0" kern="100" baseline="0" dirty="0" smtClean="0">
                          <a:solidFill>
                            <a:schemeClr val="tx1"/>
                          </a:solidFill>
                          <a:effectLst/>
                          <a:latin typeface="Arial" panose="020B0604020202020204" pitchFamily="34" charset="0"/>
                          <a:cs typeface="Arial" panose="020B0604020202020204" pitchFamily="34" charset="0"/>
                        </a:rPr>
                        <a:t> = 115)</a:t>
                      </a:r>
                      <a:endParaRPr lang="en-US" sz="2800" b="0" kern="100" dirty="0" smtClean="0">
                        <a:solidFill>
                          <a:schemeClr val="tx1"/>
                        </a:solidFill>
                        <a:effectLst/>
                        <a:latin typeface="Arial" panose="020B060402020202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1.41</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1.33</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.53</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.05</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1.70</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114</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.093</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86600213"/>
                  </a:ext>
                </a:extLst>
              </a:tr>
              <a:tr h="1038782">
                <a:tc>
                  <a:txBody>
                    <a:bodyPr/>
                    <a:lstStyle/>
                    <a:p>
                      <a:pPr marL="0" marR="0" lvl="0" algn="l">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Anxiety </a:t>
                      </a:r>
                      <a:r>
                        <a:rPr lang="en-US" sz="2800" kern="100" dirty="0" smtClean="0">
                          <a:solidFill>
                            <a:schemeClr val="tx1"/>
                          </a:solidFill>
                          <a:effectLst/>
                          <a:latin typeface="Arial" panose="020B0604020202020204" pitchFamily="34" charset="0"/>
                          <a:cs typeface="Arial" panose="020B0604020202020204" pitchFamily="34" charset="0"/>
                        </a:rPr>
                        <a:t>control</a:t>
                      </a:r>
                    </a:p>
                    <a:p>
                      <a:pPr marL="0" marR="0" lvl="0" algn="l">
                        <a:lnSpc>
                          <a:spcPct val="100000"/>
                        </a:lnSpc>
                        <a:spcBef>
                          <a:spcPts val="0"/>
                        </a:spcBef>
                        <a:spcAft>
                          <a:spcPts val="0"/>
                        </a:spcAft>
                      </a:pPr>
                      <a:r>
                        <a:rPr lang="en-US" sz="2800" b="0" kern="100" baseline="0" dirty="0" smtClean="0">
                          <a:solidFill>
                            <a:schemeClr val="tx1"/>
                          </a:solidFill>
                          <a:effectLst/>
                          <a:latin typeface="Arial" panose="020B0604020202020204" pitchFamily="34" charset="0"/>
                          <a:cs typeface="Arial" panose="020B0604020202020204" pitchFamily="34" charset="0"/>
                        </a:rPr>
                        <a:t>(</a:t>
                      </a:r>
                      <a:r>
                        <a:rPr lang="en-US" sz="2800" b="0" i="1" kern="100" baseline="0" dirty="0" smtClean="0">
                          <a:solidFill>
                            <a:schemeClr val="tx1"/>
                          </a:solidFill>
                          <a:effectLst/>
                          <a:latin typeface="Arial" panose="020B0604020202020204" pitchFamily="34" charset="0"/>
                          <a:cs typeface="Arial" panose="020B0604020202020204" pitchFamily="34" charset="0"/>
                        </a:rPr>
                        <a:t>n</a:t>
                      </a:r>
                      <a:r>
                        <a:rPr lang="en-US" sz="2800" b="0" i="0" kern="100" baseline="0" dirty="0" smtClean="0">
                          <a:solidFill>
                            <a:schemeClr val="tx1"/>
                          </a:solidFill>
                          <a:effectLst/>
                          <a:latin typeface="Arial" panose="020B0604020202020204" pitchFamily="34" charset="0"/>
                          <a:cs typeface="Arial" panose="020B0604020202020204" pitchFamily="34" charset="0"/>
                        </a:rPr>
                        <a:t> = 109)</a:t>
                      </a:r>
                      <a:endParaRPr lang="en-US" sz="2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2.17</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2.00</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.96</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.09</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1.79</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108</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.076</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73465447"/>
                  </a:ext>
                </a:extLst>
              </a:tr>
              <a:tr h="893852">
                <a:tc>
                  <a:txBody>
                    <a:bodyPr/>
                    <a:lstStyle/>
                    <a:p>
                      <a:pPr marL="0" marR="0" lvl="0" algn="l">
                        <a:lnSpc>
                          <a:spcPct val="100000"/>
                        </a:lnSpc>
                        <a:spcBef>
                          <a:spcPts val="0"/>
                        </a:spcBef>
                        <a:spcAft>
                          <a:spcPts val="0"/>
                        </a:spcAft>
                      </a:pPr>
                      <a:r>
                        <a:rPr lang="en-US" sz="2800" kern="100" dirty="0" smtClean="0">
                          <a:solidFill>
                            <a:schemeClr val="tx1"/>
                          </a:solidFill>
                          <a:effectLst/>
                          <a:latin typeface="Arial" panose="020B0604020202020204" pitchFamily="34" charset="0"/>
                          <a:cs typeface="Arial" panose="020B0604020202020204" pitchFamily="34" charset="0"/>
                        </a:rPr>
                        <a:t>Self-efficacy </a:t>
                      </a:r>
                    </a:p>
                    <a:p>
                      <a:pPr marL="0" marR="0" lvl="0" algn="l">
                        <a:lnSpc>
                          <a:spcPct val="100000"/>
                        </a:lnSpc>
                        <a:spcBef>
                          <a:spcPts val="0"/>
                        </a:spcBef>
                        <a:spcAft>
                          <a:spcPts val="0"/>
                        </a:spcAft>
                      </a:pPr>
                      <a:r>
                        <a:rPr lang="en-US" sz="2800" b="0" kern="100" baseline="0" dirty="0" smtClean="0">
                          <a:solidFill>
                            <a:schemeClr val="tx1"/>
                          </a:solidFill>
                          <a:effectLst/>
                          <a:latin typeface="Arial" panose="020B0604020202020204" pitchFamily="34" charset="0"/>
                          <a:cs typeface="Arial" panose="020B0604020202020204" pitchFamily="34" charset="0"/>
                        </a:rPr>
                        <a:t>(</a:t>
                      </a:r>
                      <a:r>
                        <a:rPr lang="en-US" sz="2800" b="0" i="1" kern="100" baseline="0" dirty="0" smtClean="0">
                          <a:solidFill>
                            <a:schemeClr val="tx1"/>
                          </a:solidFill>
                          <a:effectLst/>
                          <a:latin typeface="Arial" panose="020B0604020202020204" pitchFamily="34" charset="0"/>
                          <a:cs typeface="Arial" panose="020B0604020202020204" pitchFamily="34" charset="0"/>
                        </a:rPr>
                        <a:t>n</a:t>
                      </a:r>
                      <a:r>
                        <a:rPr lang="en-US" sz="2800" b="0" i="0" kern="100" baseline="0" dirty="0" smtClean="0">
                          <a:solidFill>
                            <a:schemeClr val="tx1"/>
                          </a:solidFill>
                          <a:effectLst/>
                          <a:latin typeface="Arial" panose="020B0604020202020204" pitchFamily="34" charset="0"/>
                          <a:cs typeface="Arial" panose="020B0604020202020204" pitchFamily="34" charset="0"/>
                        </a:rPr>
                        <a:t> = 130)</a:t>
                      </a:r>
                      <a:endParaRPr lang="en-US" sz="2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2.70</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2.67</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.42</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.04</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.82</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129</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.412</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97820996"/>
                  </a:ext>
                </a:extLst>
              </a:tr>
              <a:tr h="893852">
                <a:tc>
                  <a:txBody>
                    <a:bodyPr/>
                    <a:lstStyle/>
                    <a:p>
                      <a:pPr marL="0" marR="0" lvl="0" algn="l">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Social </a:t>
                      </a:r>
                      <a:r>
                        <a:rPr lang="en-US" sz="2800" kern="100" dirty="0" smtClean="0">
                          <a:solidFill>
                            <a:schemeClr val="tx1"/>
                          </a:solidFill>
                          <a:effectLst/>
                          <a:latin typeface="Arial" panose="020B0604020202020204" pitchFamily="34" charset="0"/>
                          <a:cs typeface="Arial" panose="020B0604020202020204" pitchFamily="34" charset="0"/>
                        </a:rPr>
                        <a:t>support</a:t>
                      </a:r>
                    </a:p>
                    <a:p>
                      <a:pPr marL="0" marR="0" lvl="0" algn="l">
                        <a:lnSpc>
                          <a:spcPct val="100000"/>
                        </a:lnSpc>
                        <a:spcBef>
                          <a:spcPts val="0"/>
                        </a:spcBef>
                        <a:spcAft>
                          <a:spcPts val="0"/>
                        </a:spcAft>
                      </a:pPr>
                      <a:r>
                        <a:rPr lang="en-US" sz="2800" b="0" kern="100" baseline="0" dirty="0" smtClean="0">
                          <a:solidFill>
                            <a:schemeClr val="tx1"/>
                          </a:solidFill>
                          <a:effectLst/>
                          <a:latin typeface="Arial" panose="020B0604020202020204" pitchFamily="34" charset="0"/>
                          <a:cs typeface="Arial" panose="020B0604020202020204" pitchFamily="34" charset="0"/>
                        </a:rPr>
                        <a:t>(</a:t>
                      </a:r>
                      <a:r>
                        <a:rPr lang="en-US" sz="2800" b="0" i="1" kern="100" baseline="0" dirty="0" smtClean="0">
                          <a:solidFill>
                            <a:schemeClr val="tx1"/>
                          </a:solidFill>
                          <a:effectLst/>
                          <a:latin typeface="Arial" panose="020B0604020202020204" pitchFamily="34" charset="0"/>
                          <a:cs typeface="Arial" panose="020B0604020202020204" pitchFamily="34" charset="0"/>
                        </a:rPr>
                        <a:t>n</a:t>
                      </a:r>
                      <a:r>
                        <a:rPr lang="en-US" sz="2800" b="0" i="0" kern="100" baseline="0" dirty="0" smtClean="0">
                          <a:solidFill>
                            <a:schemeClr val="tx1"/>
                          </a:solidFill>
                          <a:effectLst/>
                          <a:latin typeface="Arial" panose="020B0604020202020204" pitchFamily="34" charset="0"/>
                          <a:cs typeface="Arial" panose="020B0604020202020204" pitchFamily="34" charset="0"/>
                        </a:rPr>
                        <a:t> = 125)</a:t>
                      </a:r>
                      <a:endParaRPr lang="en-US" sz="2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2.70</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2.59</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.65</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.06</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1.92</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124</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.057</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71587121"/>
                  </a:ext>
                </a:extLst>
              </a:tr>
              <a:tr h="893852">
                <a:tc>
                  <a:txBody>
                    <a:bodyPr/>
                    <a:lstStyle/>
                    <a:p>
                      <a:pPr marL="0" marR="0" lvl="0" algn="l">
                        <a:lnSpc>
                          <a:spcPct val="100000"/>
                        </a:lnSpc>
                        <a:spcBef>
                          <a:spcPts val="0"/>
                        </a:spcBef>
                        <a:spcAft>
                          <a:spcPts val="0"/>
                        </a:spcAft>
                      </a:pPr>
                      <a:r>
                        <a:rPr lang="en-US" sz="2800" kern="100" dirty="0" smtClean="0">
                          <a:solidFill>
                            <a:schemeClr val="tx1"/>
                          </a:solidFill>
                          <a:effectLst/>
                          <a:latin typeface="Arial" panose="020B0604020202020204" pitchFamily="34" charset="0"/>
                          <a:cs typeface="Arial" panose="020B0604020202020204" pitchFamily="34" charset="0"/>
                        </a:rPr>
                        <a:t>Stress </a:t>
                      </a:r>
                    </a:p>
                    <a:p>
                      <a:pPr marL="0" marR="0" lvl="0" algn="l">
                        <a:lnSpc>
                          <a:spcPct val="100000"/>
                        </a:lnSpc>
                        <a:spcBef>
                          <a:spcPts val="0"/>
                        </a:spcBef>
                        <a:spcAft>
                          <a:spcPts val="0"/>
                        </a:spcAft>
                      </a:pPr>
                      <a:r>
                        <a:rPr lang="en-US" sz="2800" b="0" kern="100" baseline="0" dirty="0" smtClean="0">
                          <a:solidFill>
                            <a:schemeClr val="tx1"/>
                          </a:solidFill>
                          <a:effectLst/>
                          <a:latin typeface="Arial" panose="020B0604020202020204" pitchFamily="34" charset="0"/>
                          <a:cs typeface="Arial" panose="020B0604020202020204" pitchFamily="34" charset="0"/>
                        </a:rPr>
                        <a:t>(</a:t>
                      </a:r>
                      <a:r>
                        <a:rPr lang="en-US" sz="2800" b="0" i="1" kern="100" baseline="0" dirty="0" smtClean="0">
                          <a:solidFill>
                            <a:schemeClr val="tx1"/>
                          </a:solidFill>
                          <a:effectLst/>
                          <a:latin typeface="Arial" panose="020B0604020202020204" pitchFamily="34" charset="0"/>
                          <a:cs typeface="Arial" panose="020B0604020202020204" pitchFamily="34" charset="0"/>
                        </a:rPr>
                        <a:t>n</a:t>
                      </a:r>
                      <a:r>
                        <a:rPr lang="en-US" sz="2800" b="0" i="0" kern="100" baseline="0" dirty="0" smtClean="0">
                          <a:solidFill>
                            <a:schemeClr val="tx1"/>
                          </a:solidFill>
                          <a:effectLst/>
                          <a:latin typeface="Arial" panose="020B0604020202020204" pitchFamily="34" charset="0"/>
                          <a:cs typeface="Arial" panose="020B0604020202020204" pitchFamily="34" charset="0"/>
                        </a:rPr>
                        <a:t> = 146)</a:t>
                      </a:r>
                      <a:endParaRPr lang="en-US" sz="2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.08</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.11</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.18</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.02</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-1.59</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145</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.114</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13156215"/>
                  </a:ext>
                </a:extLst>
              </a:tr>
            </a:tbl>
          </a:graphicData>
        </a:graphic>
      </p:graphicFrame>
      <p:graphicFrame>
        <p:nvGraphicFramePr>
          <p:cNvPr id="10" name="Table 9">
            <a:extLst>
              <a:ext uri="{FF2B5EF4-FFF2-40B4-BE49-F238E27FC236}">
                <a16:creationId xmlns:a16="http://schemas.microsoft.com/office/drawing/2014/main" id="{35D76796-95FF-5044-A77C-E6990E9D561C}"/>
              </a:ext>
            </a:extLst>
          </p:cNvPr>
          <p:cNvGraphicFramePr>
            <a:graphicFrameLocks noGrp="1"/>
          </p:cNvGraphicFramePr>
          <p:nvPr>
            <p:extLst>
              <p:ext uri="{D42A27DB-BD31-4B8C-83A1-F6EECF244321}">
                <p14:modId xmlns:p14="http://schemas.microsoft.com/office/powerpoint/2010/main" val="480712973"/>
              </p:ext>
            </p:extLst>
          </p:nvPr>
        </p:nvGraphicFramePr>
        <p:xfrm>
          <a:off x="18129531" y="17388395"/>
          <a:ext cx="11754356" cy="7522650"/>
        </p:xfrm>
        <a:graphic>
          <a:graphicData uri="http://schemas.openxmlformats.org/drawingml/2006/table">
            <a:tbl>
              <a:tblPr firstRow="1" firstCol="1" bandRow="1">
                <a:tableStyleId>{5C22544A-7EE6-4342-B048-85BDC9FD1C3A}</a:tableStyleId>
              </a:tblPr>
              <a:tblGrid>
                <a:gridCol w="2673069">
                  <a:extLst>
                    <a:ext uri="{9D8B030D-6E8A-4147-A177-3AD203B41FA5}">
                      <a16:colId xmlns:a16="http://schemas.microsoft.com/office/drawing/2014/main" val="642105439"/>
                    </a:ext>
                  </a:extLst>
                </a:gridCol>
                <a:gridCol w="3013291">
                  <a:extLst>
                    <a:ext uri="{9D8B030D-6E8A-4147-A177-3AD203B41FA5}">
                      <a16:colId xmlns:a16="http://schemas.microsoft.com/office/drawing/2014/main" val="1089424756"/>
                    </a:ext>
                  </a:extLst>
                </a:gridCol>
                <a:gridCol w="1297559">
                  <a:extLst>
                    <a:ext uri="{9D8B030D-6E8A-4147-A177-3AD203B41FA5}">
                      <a16:colId xmlns:a16="http://schemas.microsoft.com/office/drawing/2014/main" val="611193870"/>
                    </a:ext>
                  </a:extLst>
                </a:gridCol>
                <a:gridCol w="2137157">
                  <a:extLst>
                    <a:ext uri="{9D8B030D-6E8A-4147-A177-3AD203B41FA5}">
                      <a16:colId xmlns:a16="http://schemas.microsoft.com/office/drawing/2014/main" val="1127297995"/>
                    </a:ext>
                  </a:extLst>
                </a:gridCol>
                <a:gridCol w="937735">
                  <a:extLst>
                    <a:ext uri="{9D8B030D-6E8A-4147-A177-3AD203B41FA5}">
                      <a16:colId xmlns:a16="http://schemas.microsoft.com/office/drawing/2014/main" val="3872284447"/>
                    </a:ext>
                  </a:extLst>
                </a:gridCol>
                <a:gridCol w="1695545">
                  <a:extLst>
                    <a:ext uri="{9D8B030D-6E8A-4147-A177-3AD203B41FA5}">
                      <a16:colId xmlns:a16="http://schemas.microsoft.com/office/drawing/2014/main" val="522116973"/>
                    </a:ext>
                  </a:extLst>
                </a:gridCol>
              </a:tblGrid>
              <a:tr h="527166">
                <a:tc>
                  <a:txBody>
                    <a:bodyPr/>
                    <a:lstStyle/>
                    <a:p>
                      <a:pPr marL="0" marR="0" algn="ctr">
                        <a:lnSpc>
                          <a:spcPct val="115000"/>
                        </a:lnSpc>
                        <a:spcBef>
                          <a:spcPts val="0"/>
                        </a:spcBef>
                        <a:spcAft>
                          <a:spcPts val="0"/>
                        </a:spcAft>
                      </a:pPr>
                      <a:r>
                        <a:rPr lang="en-US" sz="2800" kern="100" dirty="0" smtClean="0">
                          <a:solidFill>
                            <a:schemeClr val="tx1"/>
                          </a:solidFill>
                          <a:effectLst/>
                          <a:latin typeface="Arial" panose="020B0604020202020204" pitchFamily="34" charset="0"/>
                          <a:cs typeface="Arial" panose="020B0604020202020204" pitchFamily="34" charset="0"/>
                        </a:rPr>
                        <a:t>Outcome (T2)</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Predictors</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B</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95% CI</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sym typeface="Symbol" pitchFamily="2" charset="2"/>
                        </a:rPr>
                        <a:t></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tabLst>
                          <a:tab pos="593090" algn="l"/>
                        </a:tabLst>
                      </a:pPr>
                      <a:r>
                        <a:rPr lang="en-US" sz="2800" i="1" kern="100" dirty="0">
                          <a:solidFill>
                            <a:schemeClr val="tx1"/>
                          </a:solidFill>
                          <a:effectLst/>
                          <a:latin typeface="Arial" panose="020B0604020202020204" pitchFamily="34" charset="0"/>
                          <a:cs typeface="Arial" panose="020B0604020202020204" pitchFamily="34" charset="0"/>
                        </a:rPr>
                        <a:t>t</a:t>
                      </a:r>
                      <a:endParaRPr lang="en-US" sz="2800" i="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30329883"/>
                  </a:ext>
                </a:extLst>
              </a:tr>
              <a:tr h="527166">
                <a:tc rowSpan="3">
                  <a:txBody>
                    <a:bodyPr/>
                    <a:lstStyle/>
                    <a:p>
                      <a:pPr marL="0" marR="0">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Social support </a:t>
                      </a:r>
                      <a:r>
                        <a:rPr lang="en-US" sz="2800" b="0" kern="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2800" b="0" i="1" kern="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a:t>
                      </a:r>
                      <a:r>
                        <a:rPr lang="en-US" sz="2800" b="0" kern="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 124)</a:t>
                      </a:r>
                      <a:endParaRPr lang="en-US" sz="2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(Constant)</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1.38</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[.95, 1.82]</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 </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6.28***</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57373724"/>
                  </a:ext>
                </a:extLst>
              </a:tr>
              <a:tr h="527166">
                <a:tc vMerge="1">
                  <a:txBody>
                    <a:bodyPr/>
                    <a:lstStyle/>
                    <a:p>
                      <a:endParaRPr lang="en-US"/>
                    </a:p>
                  </a:txBody>
                  <a:tcPr/>
                </a:tc>
                <a:tc>
                  <a:txBody>
                    <a:bodyPr/>
                    <a:lstStyle/>
                    <a:p>
                      <a:pPr marL="0" marR="0">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Stress T1</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-1.00</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[-1.58, -.42]</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-.26</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-3.41***</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68214179"/>
                  </a:ext>
                </a:extLst>
              </a:tr>
              <a:tr h="616906">
                <a:tc vMerge="1">
                  <a:txBody>
                    <a:bodyPr/>
                    <a:lstStyle/>
                    <a:p>
                      <a:endParaRPr lang="en-US"/>
                    </a:p>
                  </a:txBody>
                  <a:tcPr/>
                </a:tc>
                <a:tc>
                  <a:txBody>
                    <a:bodyPr/>
                    <a:lstStyle/>
                    <a:p>
                      <a:pPr marL="0" marR="0">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Social support T1</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.48</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[.33, .63]</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.49</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6.35***</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68748004"/>
                  </a:ext>
                </a:extLst>
              </a:tr>
              <a:tr h="527166">
                <a:tc rowSpan="3">
                  <a:txBody>
                    <a:bodyPr/>
                    <a:lstStyle/>
                    <a:p>
                      <a:pPr marL="0" marR="0">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Anxiety control </a:t>
                      </a:r>
                      <a:endParaRPr lang="en-US" sz="2800" kern="100" dirty="0" smtClean="0">
                        <a:solidFill>
                          <a:schemeClr val="tx1"/>
                        </a:solidFill>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2800" b="0" kern="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2800" b="0" i="1" kern="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a:t>
                      </a:r>
                      <a:r>
                        <a:rPr lang="en-US" sz="2800" b="0" kern="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0" kern="1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108)</a:t>
                      </a:r>
                      <a:endParaRPr lang="en-US" sz="2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(Constant)</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1.30</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[.79, 1.81]</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 </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5.04***</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59123237"/>
                  </a:ext>
                </a:extLst>
              </a:tr>
              <a:tr h="527166">
                <a:tc vMerge="1">
                  <a:txBody>
                    <a:bodyPr/>
                    <a:lstStyle/>
                    <a:p>
                      <a:endParaRPr lang="en-US"/>
                    </a:p>
                  </a:txBody>
                  <a:tcPr/>
                </a:tc>
                <a:tc>
                  <a:txBody>
                    <a:bodyPr/>
                    <a:lstStyle/>
                    <a:p>
                      <a:pPr marL="0" marR="0">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Stress T1</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-.97</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[-1.84, -.10]</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-.21</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-2.21*</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50026266"/>
                  </a:ext>
                </a:extLst>
              </a:tr>
              <a:tr h="587745">
                <a:tc vMerge="1">
                  <a:txBody>
                    <a:bodyPr/>
                    <a:lstStyle/>
                    <a:p>
                      <a:endParaRPr lang="en-US"/>
                    </a:p>
                  </a:txBody>
                  <a:tcPr/>
                </a:tc>
                <a:tc>
                  <a:txBody>
                    <a:bodyPr/>
                    <a:lstStyle/>
                    <a:p>
                      <a:pPr marL="0" marR="0">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Anxiety control T1</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.36</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[.16, .57]</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.32</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3.454**</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35054004"/>
                  </a:ext>
                </a:extLst>
              </a:tr>
              <a:tr h="527166">
                <a:tc rowSpan="3">
                  <a:txBody>
                    <a:bodyPr/>
                    <a:lstStyle/>
                    <a:p>
                      <a:pPr marL="0" marR="0">
                        <a:lnSpc>
                          <a:spcPct val="115000"/>
                        </a:lnSpc>
                        <a:spcBef>
                          <a:spcPts val="0"/>
                        </a:spcBef>
                        <a:spcAft>
                          <a:spcPts val="0"/>
                        </a:spcAft>
                      </a:pPr>
                      <a:r>
                        <a:rPr lang="en-US" sz="2800" kern="100" dirty="0" smtClean="0">
                          <a:solidFill>
                            <a:schemeClr val="tx1"/>
                          </a:solidFill>
                          <a:effectLst/>
                          <a:latin typeface="Arial" panose="020B0604020202020204" pitchFamily="34" charset="0"/>
                          <a:cs typeface="Arial" panose="020B0604020202020204" pitchFamily="34" charset="0"/>
                        </a:rPr>
                        <a:t>Self-efficacy </a:t>
                      </a:r>
                    </a:p>
                    <a:p>
                      <a:pPr marL="0" marR="0">
                        <a:lnSpc>
                          <a:spcPct val="115000"/>
                        </a:lnSpc>
                        <a:spcBef>
                          <a:spcPts val="0"/>
                        </a:spcBef>
                        <a:spcAft>
                          <a:spcPts val="0"/>
                        </a:spcAft>
                      </a:pPr>
                      <a:r>
                        <a:rPr lang="en-US" sz="2800" b="0" kern="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2800" b="0" i="1" kern="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a:t>
                      </a:r>
                      <a:r>
                        <a:rPr lang="en-US" sz="2800" b="0" kern="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 129)</a:t>
                      </a:r>
                      <a:endParaRPr lang="en-US" sz="2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(Constant)</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.84</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[.46, 1.21]</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 </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4.3758*</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42954159"/>
                  </a:ext>
                </a:extLst>
              </a:tr>
              <a:tr h="527166">
                <a:tc vMerge="1">
                  <a:txBody>
                    <a:bodyPr/>
                    <a:lstStyle/>
                    <a:p>
                      <a:endParaRPr lang="en-US"/>
                    </a:p>
                  </a:txBody>
                  <a:tcPr/>
                </a:tc>
                <a:tc>
                  <a:txBody>
                    <a:bodyPr/>
                    <a:lstStyle/>
                    <a:p>
                      <a:pPr marL="0" marR="0">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Stress T1</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-.48</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[-.88, -.08]</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-.15</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-2.36*</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18387812"/>
                  </a:ext>
                </a:extLst>
              </a:tr>
              <a:tr h="587745">
                <a:tc vMerge="1">
                  <a:txBody>
                    <a:bodyPr/>
                    <a:lstStyle/>
                    <a:p>
                      <a:endParaRPr lang="en-US"/>
                    </a:p>
                  </a:txBody>
                  <a:tcPr/>
                </a:tc>
                <a:tc>
                  <a:txBody>
                    <a:bodyPr/>
                    <a:lstStyle/>
                    <a:p>
                      <a:pPr marL="0" marR="0">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Self-efficacy T1</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.69</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[.56, .86]</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.67</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10.40***</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10239098"/>
                  </a:ext>
                </a:extLst>
              </a:tr>
              <a:tr h="527166">
                <a:tc rowSpan="3">
                  <a:txBody>
                    <a:bodyPr/>
                    <a:lstStyle/>
                    <a:p>
                      <a:pPr marL="0" marR="0">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Self-efficacy </a:t>
                      </a:r>
                      <a:endParaRPr lang="en-US" sz="2800" kern="100" dirty="0" smtClean="0">
                        <a:solidFill>
                          <a:schemeClr val="tx1"/>
                        </a:solidFill>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2800" b="0" kern="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2800" b="0" i="1" kern="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a:t>
                      </a:r>
                      <a:r>
                        <a:rPr lang="en-US" sz="2800" b="0" kern="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 125)</a:t>
                      </a:r>
                      <a:endParaRPr lang="en-US" sz="2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(Constant)</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.66</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[.32, 1.01]</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 </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3.82***</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1672441"/>
                  </a:ext>
                </a:extLst>
              </a:tr>
              <a:tr h="756463">
                <a:tc vMerge="1">
                  <a:txBody>
                    <a:bodyPr/>
                    <a:lstStyle/>
                    <a:p>
                      <a:endParaRPr lang="en-US"/>
                    </a:p>
                  </a:txBody>
                  <a:tcPr/>
                </a:tc>
                <a:tc>
                  <a:txBody>
                    <a:bodyPr/>
                    <a:lstStyle/>
                    <a:p>
                      <a:pPr marL="0" marR="0">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Social support T1</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-.15</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[-.29, -.02]</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-.19</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-2.21*</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97528811"/>
                  </a:ext>
                </a:extLst>
              </a:tr>
              <a:tr h="756463">
                <a:tc vMerge="1">
                  <a:txBody>
                    <a:bodyPr/>
                    <a:lstStyle/>
                    <a:p>
                      <a:endParaRPr lang="en-US"/>
                    </a:p>
                  </a:txBody>
                  <a:tcPr/>
                </a:tc>
                <a:tc>
                  <a:txBody>
                    <a:bodyPr/>
                    <a:lstStyle/>
                    <a:p>
                      <a:pPr marL="0" marR="0">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Self-efficacy T1</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.90</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[.72, 1.07]</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.86</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10.16***</a:t>
                      </a:r>
                      <a:endPar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62699799"/>
                  </a:ext>
                </a:extLst>
              </a:tr>
            </a:tbl>
          </a:graphicData>
        </a:graphic>
      </p:graphicFrame>
      <p:sp>
        <p:nvSpPr>
          <p:cNvPr id="11" name="Rectangle 1">
            <a:extLst>
              <a:ext uri="{FF2B5EF4-FFF2-40B4-BE49-F238E27FC236}">
                <a16:creationId xmlns:a16="http://schemas.microsoft.com/office/drawing/2014/main" id="{68AD1F0F-52DD-D329-7612-5B415DF86163}"/>
              </a:ext>
            </a:extLst>
          </p:cNvPr>
          <p:cNvSpPr>
            <a:spLocks noChangeArrowheads="1"/>
          </p:cNvSpPr>
          <p:nvPr/>
        </p:nvSpPr>
        <p:spPr bwMode="auto">
          <a:xfrm>
            <a:off x="18124958" y="8684913"/>
            <a:ext cx="67461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a:tabLst>
                <a:tab pos="593725" algn="l"/>
              </a:tabLst>
              <a:defRPr>
                <a:solidFill>
                  <a:schemeClr val="tx1"/>
                </a:solidFill>
                <a:latin typeface="Arial" panose="020B0604020202020204" pitchFamily="34" charset="0"/>
              </a:defRPr>
            </a:lvl1pPr>
            <a:lvl2pPr algn="l">
              <a:tabLst>
                <a:tab pos="593725" algn="l"/>
              </a:tabLst>
              <a:defRPr>
                <a:solidFill>
                  <a:schemeClr val="tx1"/>
                </a:solidFill>
                <a:latin typeface="Arial" panose="020B0604020202020204" pitchFamily="34" charset="0"/>
              </a:defRPr>
            </a:lvl2pPr>
            <a:lvl3pPr algn="l">
              <a:tabLst>
                <a:tab pos="593725" algn="l"/>
              </a:tabLst>
              <a:defRPr>
                <a:solidFill>
                  <a:schemeClr val="tx1"/>
                </a:solidFill>
                <a:latin typeface="Arial" panose="020B0604020202020204" pitchFamily="34" charset="0"/>
              </a:defRPr>
            </a:lvl3pPr>
            <a:lvl4pPr algn="l">
              <a:tabLst>
                <a:tab pos="593725" algn="l"/>
              </a:tabLst>
              <a:defRPr>
                <a:solidFill>
                  <a:schemeClr val="tx1"/>
                </a:solidFill>
                <a:latin typeface="Arial" panose="020B0604020202020204" pitchFamily="34" charset="0"/>
              </a:defRPr>
            </a:lvl4pPr>
            <a:lvl5pPr algn="l">
              <a:tabLst>
                <a:tab pos="593725" algn="l"/>
              </a:tabLst>
              <a:defRPr>
                <a:solidFill>
                  <a:schemeClr val="tx1"/>
                </a:solidFill>
                <a:latin typeface="Arial" panose="020B0604020202020204" pitchFamily="34" charset="0"/>
              </a:defRPr>
            </a:lvl5pPr>
            <a:lvl6pPr eaLnBrk="0" fontAlgn="base" hangingPunct="0">
              <a:spcBef>
                <a:spcPct val="0"/>
              </a:spcBef>
              <a:spcAft>
                <a:spcPct val="0"/>
              </a:spcAft>
              <a:tabLst>
                <a:tab pos="593725" algn="l"/>
              </a:tabLst>
              <a:defRPr>
                <a:solidFill>
                  <a:schemeClr val="tx1"/>
                </a:solidFill>
                <a:latin typeface="Arial" panose="020B0604020202020204" pitchFamily="34" charset="0"/>
              </a:defRPr>
            </a:lvl6pPr>
            <a:lvl7pPr eaLnBrk="0" fontAlgn="base" hangingPunct="0">
              <a:spcBef>
                <a:spcPct val="0"/>
              </a:spcBef>
              <a:spcAft>
                <a:spcPct val="0"/>
              </a:spcAft>
              <a:tabLst>
                <a:tab pos="593725" algn="l"/>
              </a:tabLst>
              <a:defRPr>
                <a:solidFill>
                  <a:schemeClr val="tx1"/>
                </a:solidFill>
                <a:latin typeface="Arial" panose="020B0604020202020204" pitchFamily="34" charset="0"/>
              </a:defRPr>
            </a:lvl7pPr>
            <a:lvl8pPr eaLnBrk="0" fontAlgn="base" hangingPunct="0">
              <a:spcBef>
                <a:spcPct val="0"/>
              </a:spcBef>
              <a:spcAft>
                <a:spcPct val="0"/>
              </a:spcAft>
              <a:tabLst>
                <a:tab pos="593725" algn="l"/>
              </a:tabLst>
              <a:defRPr>
                <a:solidFill>
                  <a:schemeClr val="tx1"/>
                </a:solidFill>
                <a:latin typeface="Arial" panose="020B0604020202020204" pitchFamily="34" charset="0"/>
              </a:defRPr>
            </a:lvl8pPr>
            <a:lvl9pPr eaLnBrk="0" fontAlgn="base" hangingPunct="0">
              <a:spcBef>
                <a:spcPct val="0"/>
              </a:spcBef>
              <a:spcAft>
                <a:spcPct val="0"/>
              </a:spcAft>
              <a:tabLst>
                <a:tab pos="5937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93725" algn="l"/>
              </a:tabLst>
            </a:pPr>
            <a:r>
              <a:rPr kumimoji="0" lang="en-US" altLang="en-US" sz="3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Table 1. Paired sample </a:t>
            </a:r>
            <a:r>
              <a:rPr kumimoji="0" lang="en-US" altLang="en-US" sz="3200" b="0" i="1" u="none" strike="noStrike" cap="none" normalizeH="0" baseline="0" dirty="0" smtClean="0">
                <a:ln>
                  <a:noFill/>
                </a:ln>
                <a:effectLst/>
                <a:ea typeface="Calibri" panose="020F0502020204030204" pitchFamily="34" charset="0"/>
                <a:cs typeface="Arial" panose="020B0604020202020204" pitchFamily="34" charset="0"/>
              </a:rPr>
              <a:t>t</a:t>
            </a:r>
            <a:r>
              <a:rPr kumimoji="0" lang="en-US" altLang="en-US" sz="3200" b="0" i="0" u="none" strike="noStrike" cap="none" normalizeH="0" baseline="0" dirty="0" smtClean="0">
                <a:ln>
                  <a:noFill/>
                </a:ln>
                <a:effectLst/>
                <a:ea typeface="Calibri" panose="020F0502020204030204" pitchFamily="34" charset="0"/>
                <a:cs typeface="Arial" panose="020B0604020202020204" pitchFamily="34" charset="0"/>
              </a:rPr>
              <a:t>-test</a:t>
            </a:r>
            <a:r>
              <a:rPr kumimoji="0" lang="en-US" altLang="en-US" sz="3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a:t>
            </a:r>
            <a:r>
              <a:rPr kumimoji="0" lang="en-US" altLang="en-US" sz="3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results</a:t>
            </a:r>
            <a:endParaRPr kumimoji="0" lang="en-US" altLang="en-US" sz="7200" b="0" i="0" u="none" strike="noStrike" cap="none" normalizeH="0" baseline="0" dirty="0">
              <a:ln>
                <a:noFill/>
              </a:ln>
              <a:solidFill>
                <a:schemeClr val="tx1"/>
              </a:solidFill>
              <a:effectLst/>
              <a:cs typeface="Arial" panose="020B0604020202020204" pitchFamily="34" charset="0"/>
            </a:endParaRPr>
          </a:p>
        </p:txBody>
      </p:sp>
      <p:sp>
        <p:nvSpPr>
          <p:cNvPr id="12" name="Rectangle 1">
            <a:extLst>
              <a:ext uri="{FF2B5EF4-FFF2-40B4-BE49-F238E27FC236}">
                <a16:creationId xmlns:a16="http://schemas.microsoft.com/office/drawing/2014/main" id="{4B378951-886B-904A-AD00-9945BFFF48C0}"/>
              </a:ext>
            </a:extLst>
          </p:cNvPr>
          <p:cNvSpPr>
            <a:spLocks noChangeArrowheads="1"/>
          </p:cNvSpPr>
          <p:nvPr/>
        </p:nvSpPr>
        <p:spPr bwMode="auto">
          <a:xfrm>
            <a:off x="18106670" y="24944269"/>
            <a:ext cx="96919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a:tabLst>
                <a:tab pos="593725" algn="l"/>
              </a:tabLst>
              <a:defRPr>
                <a:solidFill>
                  <a:schemeClr val="tx1"/>
                </a:solidFill>
                <a:latin typeface="Arial" panose="020B0604020202020204" pitchFamily="34" charset="0"/>
              </a:defRPr>
            </a:lvl1pPr>
            <a:lvl2pPr algn="l">
              <a:tabLst>
                <a:tab pos="593725" algn="l"/>
              </a:tabLst>
              <a:defRPr>
                <a:solidFill>
                  <a:schemeClr val="tx1"/>
                </a:solidFill>
                <a:latin typeface="Arial" panose="020B0604020202020204" pitchFamily="34" charset="0"/>
              </a:defRPr>
            </a:lvl2pPr>
            <a:lvl3pPr algn="l">
              <a:tabLst>
                <a:tab pos="593725" algn="l"/>
              </a:tabLst>
              <a:defRPr>
                <a:solidFill>
                  <a:schemeClr val="tx1"/>
                </a:solidFill>
                <a:latin typeface="Arial" panose="020B0604020202020204" pitchFamily="34" charset="0"/>
              </a:defRPr>
            </a:lvl3pPr>
            <a:lvl4pPr algn="l">
              <a:tabLst>
                <a:tab pos="593725" algn="l"/>
              </a:tabLst>
              <a:defRPr>
                <a:solidFill>
                  <a:schemeClr val="tx1"/>
                </a:solidFill>
                <a:latin typeface="Arial" panose="020B0604020202020204" pitchFamily="34" charset="0"/>
              </a:defRPr>
            </a:lvl4pPr>
            <a:lvl5pPr algn="l">
              <a:tabLst>
                <a:tab pos="593725" algn="l"/>
              </a:tabLst>
              <a:defRPr>
                <a:solidFill>
                  <a:schemeClr val="tx1"/>
                </a:solidFill>
                <a:latin typeface="Arial" panose="020B0604020202020204" pitchFamily="34" charset="0"/>
              </a:defRPr>
            </a:lvl5pPr>
            <a:lvl6pPr eaLnBrk="0" fontAlgn="base" hangingPunct="0">
              <a:spcBef>
                <a:spcPct val="0"/>
              </a:spcBef>
              <a:spcAft>
                <a:spcPct val="0"/>
              </a:spcAft>
              <a:tabLst>
                <a:tab pos="593725" algn="l"/>
              </a:tabLst>
              <a:defRPr>
                <a:solidFill>
                  <a:schemeClr val="tx1"/>
                </a:solidFill>
                <a:latin typeface="Arial" panose="020B0604020202020204" pitchFamily="34" charset="0"/>
              </a:defRPr>
            </a:lvl6pPr>
            <a:lvl7pPr eaLnBrk="0" fontAlgn="base" hangingPunct="0">
              <a:spcBef>
                <a:spcPct val="0"/>
              </a:spcBef>
              <a:spcAft>
                <a:spcPct val="0"/>
              </a:spcAft>
              <a:tabLst>
                <a:tab pos="593725" algn="l"/>
              </a:tabLst>
              <a:defRPr>
                <a:solidFill>
                  <a:schemeClr val="tx1"/>
                </a:solidFill>
                <a:latin typeface="Arial" panose="020B0604020202020204" pitchFamily="34" charset="0"/>
              </a:defRPr>
            </a:lvl7pPr>
            <a:lvl8pPr eaLnBrk="0" fontAlgn="base" hangingPunct="0">
              <a:spcBef>
                <a:spcPct val="0"/>
              </a:spcBef>
              <a:spcAft>
                <a:spcPct val="0"/>
              </a:spcAft>
              <a:tabLst>
                <a:tab pos="593725" algn="l"/>
              </a:tabLst>
              <a:defRPr>
                <a:solidFill>
                  <a:schemeClr val="tx1"/>
                </a:solidFill>
                <a:latin typeface="Arial" panose="020B0604020202020204" pitchFamily="34" charset="0"/>
              </a:defRPr>
            </a:lvl8pPr>
            <a:lvl9pPr eaLnBrk="0" fontAlgn="base" hangingPunct="0">
              <a:spcBef>
                <a:spcPct val="0"/>
              </a:spcBef>
              <a:spcAft>
                <a:spcPct val="0"/>
              </a:spcAft>
              <a:tabLst>
                <a:tab pos="5937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93725" algn="l"/>
              </a:tabLst>
            </a:pPr>
            <a:r>
              <a:rPr kumimoji="0" lang="en-US"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Note. * </a:t>
            </a:r>
            <a:r>
              <a:rPr kumimoji="0" lang="en-US" altLang="en-US" b="0" i="1" u="none" strike="noStrike" cap="none" normalizeH="0" baseline="0" dirty="0">
                <a:ln>
                  <a:noFill/>
                </a:ln>
                <a:solidFill>
                  <a:schemeClr val="tx1"/>
                </a:solidFill>
                <a:effectLst/>
                <a:ea typeface="Calibri" panose="020F0502020204030204" pitchFamily="34" charset="0"/>
                <a:cs typeface="Arial" panose="020B0604020202020204" pitchFamily="34" charset="0"/>
              </a:rPr>
              <a:t>p</a:t>
            </a:r>
            <a:r>
              <a:rPr kumimoji="0" lang="en-US"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 &lt; .05, **</a:t>
            </a:r>
            <a:r>
              <a:rPr kumimoji="0" lang="en-US" altLang="en-US" b="0" i="1" u="none" strike="noStrike" cap="none" normalizeH="0" baseline="0" dirty="0">
                <a:ln>
                  <a:noFill/>
                </a:ln>
                <a:solidFill>
                  <a:schemeClr val="tx1"/>
                </a:solidFill>
                <a:effectLst/>
                <a:ea typeface="Calibri" panose="020F0502020204030204" pitchFamily="34" charset="0"/>
                <a:cs typeface="Arial" panose="020B0604020202020204" pitchFamily="34" charset="0"/>
              </a:rPr>
              <a:t> p</a:t>
            </a:r>
            <a:r>
              <a:rPr kumimoji="0" lang="en-US"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 &lt; .01, *** </a:t>
            </a:r>
            <a:r>
              <a:rPr kumimoji="0" lang="en-US" altLang="en-US" b="0" i="1" u="none" strike="noStrike" cap="none" normalizeH="0" baseline="0" dirty="0">
                <a:ln>
                  <a:noFill/>
                </a:ln>
                <a:solidFill>
                  <a:schemeClr val="tx1"/>
                </a:solidFill>
                <a:effectLst/>
                <a:ea typeface="Calibri" panose="020F0502020204030204" pitchFamily="34" charset="0"/>
                <a:cs typeface="Arial" panose="020B0604020202020204" pitchFamily="34" charset="0"/>
              </a:rPr>
              <a:t>p</a:t>
            </a:r>
            <a:r>
              <a:rPr kumimoji="0" lang="en-US"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 &lt; .001</a:t>
            </a:r>
            <a:endParaRPr kumimoji="0" lang="en-US" altLang="en-US" sz="5400" b="0" i="0" u="none" strike="noStrike" cap="none" normalizeH="0" baseline="0" dirty="0">
              <a:ln>
                <a:noFill/>
              </a:ln>
              <a:solidFill>
                <a:schemeClr val="tx1"/>
              </a:solidFill>
              <a:effectLst/>
              <a:cs typeface="Arial" panose="020B0604020202020204" pitchFamily="34" charset="0"/>
            </a:endParaRPr>
          </a:p>
        </p:txBody>
      </p:sp>
      <p:sp>
        <p:nvSpPr>
          <p:cNvPr id="13" name="Rectangle 1">
            <a:extLst>
              <a:ext uri="{FF2B5EF4-FFF2-40B4-BE49-F238E27FC236}">
                <a16:creationId xmlns:a16="http://schemas.microsoft.com/office/drawing/2014/main" id="{FA82FDF8-85F5-CE12-E481-28705DD9E941}"/>
              </a:ext>
            </a:extLst>
          </p:cNvPr>
          <p:cNvSpPr>
            <a:spLocks noChangeArrowheads="1"/>
          </p:cNvSpPr>
          <p:nvPr/>
        </p:nvSpPr>
        <p:spPr bwMode="auto">
          <a:xfrm>
            <a:off x="18124958" y="16772587"/>
            <a:ext cx="96919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a:tabLst>
                <a:tab pos="593725" algn="l"/>
              </a:tabLst>
              <a:defRPr>
                <a:solidFill>
                  <a:schemeClr val="tx1"/>
                </a:solidFill>
                <a:latin typeface="Arial" panose="020B0604020202020204" pitchFamily="34" charset="0"/>
              </a:defRPr>
            </a:lvl1pPr>
            <a:lvl2pPr algn="l">
              <a:tabLst>
                <a:tab pos="593725" algn="l"/>
              </a:tabLst>
              <a:defRPr>
                <a:solidFill>
                  <a:schemeClr val="tx1"/>
                </a:solidFill>
                <a:latin typeface="Arial" panose="020B0604020202020204" pitchFamily="34" charset="0"/>
              </a:defRPr>
            </a:lvl2pPr>
            <a:lvl3pPr algn="l">
              <a:tabLst>
                <a:tab pos="593725" algn="l"/>
              </a:tabLst>
              <a:defRPr>
                <a:solidFill>
                  <a:schemeClr val="tx1"/>
                </a:solidFill>
                <a:latin typeface="Arial" panose="020B0604020202020204" pitchFamily="34" charset="0"/>
              </a:defRPr>
            </a:lvl3pPr>
            <a:lvl4pPr algn="l">
              <a:tabLst>
                <a:tab pos="593725" algn="l"/>
              </a:tabLst>
              <a:defRPr>
                <a:solidFill>
                  <a:schemeClr val="tx1"/>
                </a:solidFill>
                <a:latin typeface="Arial" panose="020B0604020202020204" pitchFamily="34" charset="0"/>
              </a:defRPr>
            </a:lvl4pPr>
            <a:lvl5pPr algn="l">
              <a:tabLst>
                <a:tab pos="593725" algn="l"/>
              </a:tabLst>
              <a:defRPr>
                <a:solidFill>
                  <a:schemeClr val="tx1"/>
                </a:solidFill>
                <a:latin typeface="Arial" panose="020B0604020202020204" pitchFamily="34" charset="0"/>
              </a:defRPr>
            </a:lvl5pPr>
            <a:lvl6pPr eaLnBrk="0" fontAlgn="base" hangingPunct="0">
              <a:spcBef>
                <a:spcPct val="0"/>
              </a:spcBef>
              <a:spcAft>
                <a:spcPct val="0"/>
              </a:spcAft>
              <a:tabLst>
                <a:tab pos="593725" algn="l"/>
              </a:tabLst>
              <a:defRPr>
                <a:solidFill>
                  <a:schemeClr val="tx1"/>
                </a:solidFill>
                <a:latin typeface="Arial" panose="020B0604020202020204" pitchFamily="34" charset="0"/>
              </a:defRPr>
            </a:lvl6pPr>
            <a:lvl7pPr eaLnBrk="0" fontAlgn="base" hangingPunct="0">
              <a:spcBef>
                <a:spcPct val="0"/>
              </a:spcBef>
              <a:spcAft>
                <a:spcPct val="0"/>
              </a:spcAft>
              <a:tabLst>
                <a:tab pos="593725" algn="l"/>
              </a:tabLst>
              <a:defRPr>
                <a:solidFill>
                  <a:schemeClr val="tx1"/>
                </a:solidFill>
                <a:latin typeface="Arial" panose="020B0604020202020204" pitchFamily="34" charset="0"/>
              </a:defRPr>
            </a:lvl7pPr>
            <a:lvl8pPr eaLnBrk="0" fontAlgn="base" hangingPunct="0">
              <a:spcBef>
                <a:spcPct val="0"/>
              </a:spcBef>
              <a:spcAft>
                <a:spcPct val="0"/>
              </a:spcAft>
              <a:tabLst>
                <a:tab pos="593725" algn="l"/>
              </a:tabLst>
              <a:defRPr>
                <a:solidFill>
                  <a:schemeClr val="tx1"/>
                </a:solidFill>
                <a:latin typeface="Arial" panose="020B0604020202020204" pitchFamily="34" charset="0"/>
              </a:defRPr>
            </a:lvl8pPr>
            <a:lvl9pPr eaLnBrk="0" fontAlgn="base" hangingPunct="0">
              <a:spcBef>
                <a:spcPct val="0"/>
              </a:spcBef>
              <a:spcAft>
                <a:spcPct val="0"/>
              </a:spcAft>
              <a:tabLst>
                <a:tab pos="5937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93725" algn="l"/>
              </a:tabLst>
            </a:pPr>
            <a:r>
              <a:rPr kumimoji="0" lang="en-US" altLang="en-US" sz="3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Table 2. Significant regression analysis summary</a:t>
            </a:r>
            <a:endParaRPr kumimoji="0" lang="en-US" altLang="en-US" sz="7200" b="0" i="0" u="none" strike="noStrike" cap="none" normalizeH="0" baseline="0" dirty="0">
              <a:ln>
                <a:noFill/>
              </a:ln>
              <a:solidFill>
                <a:schemeClr val="tx1"/>
              </a:solidFill>
              <a:effectLst/>
              <a:cs typeface="Arial" panose="020B0604020202020204" pitchFamily="34" charset="0"/>
            </a:endParaRPr>
          </a:p>
        </p:txBody>
      </p:sp>
      <p:sp>
        <p:nvSpPr>
          <p:cNvPr id="19" name="TextBox 18">
            <a:extLst>
              <a:ext uri="{FF2B5EF4-FFF2-40B4-BE49-F238E27FC236}">
                <a16:creationId xmlns:a16="http://schemas.microsoft.com/office/drawing/2014/main" id="{8FF15047-DDC4-B958-B862-A2177DFCEEEF}"/>
              </a:ext>
            </a:extLst>
          </p:cNvPr>
          <p:cNvSpPr txBox="1"/>
          <p:nvPr/>
        </p:nvSpPr>
        <p:spPr>
          <a:xfrm>
            <a:off x="18132683" y="25448414"/>
            <a:ext cx="24920317" cy="646331"/>
          </a:xfrm>
          <a:prstGeom prst="rect">
            <a:avLst/>
          </a:prstGeom>
          <a:solidFill>
            <a:srgbClr val="47878F"/>
          </a:solidFill>
          <a:ln>
            <a:noFill/>
          </a:ln>
        </p:spPr>
        <p:txBody>
          <a:bodyPr wrap="square" rtlCol="0">
            <a:spAutoFit/>
          </a:bodyPr>
          <a:lstStyle/>
          <a:p>
            <a:pPr algn="ctr"/>
            <a:r>
              <a:rPr lang="en-US" sz="3600" dirty="0">
                <a:solidFill>
                  <a:srgbClr val="FFFFFF"/>
                </a:solidFill>
                <a:latin typeface="Arial" panose="020B0604020202020204" pitchFamily="34" charset="0"/>
                <a:cs typeface="Arial" panose="020B0604020202020204" pitchFamily="34" charset="0"/>
              </a:rPr>
              <a:t>Key Findings &amp; Limitations</a:t>
            </a:r>
          </a:p>
        </p:txBody>
      </p:sp>
      <p:pic>
        <p:nvPicPr>
          <p:cNvPr id="15" name="Picture 14" descr="Several logos of different companies&#10;&#10;Description automatically generated">
            <a:extLst>
              <a:ext uri="{FF2B5EF4-FFF2-40B4-BE49-F238E27FC236}">
                <a16:creationId xmlns:a16="http://schemas.microsoft.com/office/drawing/2014/main" id="{D936036D-FFD8-6D65-F49B-2A8D48B25F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81857" y="5196156"/>
            <a:ext cx="5181600" cy="2639033"/>
          </a:xfrm>
          <a:prstGeom prst="rect">
            <a:avLst/>
          </a:prstGeom>
        </p:spPr>
      </p:pic>
      <p:grpSp>
        <p:nvGrpSpPr>
          <p:cNvPr id="14" name="Group 13">
            <a:extLst>
              <a:ext uri="{FF2B5EF4-FFF2-40B4-BE49-F238E27FC236}">
                <a16:creationId xmlns:a16="http://schemas.microsoft.com/office/drawing/2014/main" id="{645DB306-8802-8831-7B64-EA997AE5FC58}"/>
              </a:ext>
            </a:extLst>
          </p:cNvPr>
          <p:cNvGrpSpPr/>
          <p:nvPr/>
        </p:nvGrpSpPr>
        <p:grpSpPr>
          <a:xfrm>
            <a:off x="30327599" y="17299917"/>
            <a:ext cx="12725401" cy="7555874"/>
            <a:chOff x="29975153" y="16601509"/>
            <a:chExt cx="13088733" cy="8395257"/>
          </a:xfrm>
        </p:grpSpPr>
        <p:grpSp>
          <p:nvGrpSpPr>
            <p:cNvPr id="16" name="Group 15">
              <a:extLst>
                <a:ext uri="{FF2B5EF4-FFF2-40B4-BE49-F238E27FC236}">
                  <a16:creationId xmlns:a16="http://schemas.microsoft.com/office/drawing/2014/main" id="{BF0D5A21-3A9C-6872-89EA-E1687F1D4AA0}"/>
                </a:ext>
              </a:extLst>
            </p:cNvPr>
            <p:cNvGrpSpPr/>
            <p:nvPr/>
          </p:nvGrpSpPr>
          <p:grpSpPr>
            <a:xfrm>
              <a:off x="30007810" y="16601509"/>
              <a:ext cx="13045190" cy="1691735"/>
              <a:chOff x="609600" y="2654300"/>
              <a:chExt cx="10490200" cy="1206500"/>
            </a:xfrm>
          </p:grpSpPr>
          <p:sp>
            <p:nvSpPr>
              <p:cNvPr id="33" name="Rectangle 32">
                <a:extLst>
                  <a:ext uri="{FF2B5EF4-FFF2-40B4-BE49-F238E27FC236}">
                    <a16:creationId xmlns:a16="http://schemas.microsoft.com/office/drawing/2014/main" id="{98085038-E57C-62A0-1F77-61B0115132E2}"/>
                  </a:ext>
                </a:extLst>
              </p:cNvPr>
              <p:cNvSpPr/>
              <p:nvPr/>
            </p:nvSpPr>
            <p:spPr>
              <a:xfrm>
                <a:off x="609600" y="2654300"/>
                <a:ext cx="3479800" cy="12065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Stress (T1)</a:t>
                </a:r>
              </a:p>
            </p:txBody>
          </p:sp>
          <p:sp>
            <p:nvSpPr>
              <p:cNvPr id="34" name="Rectangle 33">
                <a:extLst>
                  <a:ext uri="{FF2B5EF4-FFF2-40B4-BE49-F238E27FC236}">
                    <a16:creationId xmlns:a16="http://schemas.microsoft.com/office/drawing/2014/main" id="{DFB6EBFC-061D-5595-DDCE-BC61EA25A600}"/>
                  </a:ext>
                </a:extLst>
              </p:cNvPr>
              <p:cNvSpPr/>
              <p:nvPr/>
            </p:nvSpPr>
            <p:spPr>
              <a:xfrm>
                <a:off x="7620000" y="2654300"/>
                <a:ext cx="3479800" cy="12065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Social support (T2)</a:t>
                </a:r>
              </a:p>
            </p:txBody>
          </p:sp>
          <p:cxnSp>
            <p:nvCxnSpPr>
              <p:cNvPr id="35" name="Straight Arrow Connector 34">
                <a:extLst>
                  <a:ext uri="{FF2B5EF4-FFF2-40B4-BE49-F238E27FC236}">
                    <a16:creationId xmlns:a16="http://schemas.microsoft.com/office/drawing/2014/main" id="{EE9ACE4E-39EB-1A2C-9929-994FBFA67972}"/>
                  </a:ext>
                </a:extLst>
              </p:cNvPr>
              <p:cNvCxnSpPr>
                <a:stCxn id="33" idx="3"/>
                <a:endCxn id="34" idx="1"/>
              </p:cNvCxnSpPr>
              <p:nvPr/>
            </p:nvCxnSpPr>
            <p:spPr>
              <a:xfrm>
                <a:off x="4089400" y="3257550"/>
                <a:ext cx="35306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EA86CAE4-7DEE-C447-98D0-06EBC605E7C0}"/>
                  </a:ext>
                </a:extLst>
              </p:cNvPr>
              <p:cNvSpPr txBox="1"/>
              <p:nvPr/>
            </p:nvSpPr>
            <p:spPr>
              <a:xfrm>
                <a:off x="5317498" y="2771259"/>
                <a:ext cx="983798" cy="373146"/>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-.26***</a:t>
                </a:r>
              </a:p>
            </p:txBody>
          </p:sp>
        </p:grpSp>
        <p:grpSp>
          <p:nvGrpSpPr>
            <p:cNvPr id="17" name="Group 16">
              <a:extLst>
                <a:ext uri="{FF2B5EF4-FFF2-40B4-BE49-F238E27FC236}">
                  <a16:creationId xmlns:a16="http://schemas.microsoft.com/office/drawing/2014/main" id="{880996C7-55F7-75EB-E328-05BD37C68D85}"/>
                </a:ext>
              </a:extLst>
            </p:cNvPr>
            <p:cNvGrpSpPr/>
            <p:nvPr/>
          </p:nvGrpSpPr>
          <p:grpSpPr>
            <a:xfrm>
              <a:off x="30018697" y="18948441"/>
              <a:ext cx="13045189" cy="1691735"/>
              <a:chOff x="609600" y="2654300"/>
              <a:chExt cx="10490200" cy="1206500"/>
            </a:xfrm>
          </p:grpSpPr>
          <p:sp>
            <p:nvSpPr>
              <p:cNvPr id="29" name="Rectangle 28">
                <a:extLst>
                  <a:ext uri="{FF2B5EF4-FFF2-40B4-BE49-F238E27FC236}">
                    <a16:creationId xmlns:a16="http://schemas.microsoft.com/office/drawing/2014/main" id="{3428E175-85BB-004F-BF0B-6B8F9F5C43C0}"/>
                  </a:ext>
                </a:extLst>
              </p:cNvPr>
              <p:cNvSpPr/>
              <p:nvPr/>
            </p:nvSpPr>
            <p:spPr>
              <a:xfrm>
                <a:off x="609600" y="2654300"/>
                <a:ext cx="3479800" cy="12065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Stress (T1)</a:t>
                </a:r>
              </a:p>
            </p:txBody>
          </p:sp>
          <p:sp>
            <p:nvSpPr>
              <p:cNvPr id="30" name="Rectangle 29">
                <a:extLst>
                  <a:ext uri="{FF2B5EF4-FFF2-40B4-BE49-F238E27FC236}">
                    <a16:creationId xmlns:a16="http://schemas.microsoft.com/office/drawing/2014/main" id="{56C7B6C9-5591-4439-79E2-5D64727869F1}"/>
                  </a:ext>
                </a:extLst>
              </p:cNvPr>
              <p:cNvSpPr/>
              <p:nvPr/>
            </p:nvSpPr>
            <p:spPr>
              <a:xfrm>
                <a:off x="7620000" y="2654300"/>
                <a:ext cx="3479800" cy="12065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Anxiety control (T2)</a:t>
                </a:r>
              </a:p>
            </p:txBody>
          </p:sp>
          <p:cxnSp>
            <p:nvCxnSpPr>
              <p:cNvPr id="31" name="Straight Arrow Connector 30">
                <a:extLst>
                  <a:ext uri="{FF2B5EF4-FFF2-40B4-BE49-F238E27FC236}">
                    <a16:creationId xmlns:a16="http://schemas.microsoft.com/office/drawing/2014/main" id="{0151183A-1685-2054-9061-B1A3FB8F5E47}"/>
                  </a:ext>
                </a:extLst>
              </p:cNvPr>
              <p:cNvCxnSpPr>
                <a:stCxn id="29" idx="3"/>
                <a:endCxn id="30" idx="1"/>
              </p:cNvCxnSpPr>
              <p:nvPr/>
            </p:nvCxnSpPr>
            <p:spPr>
              <a:xfrm>
                <a:off x="4089400" y="3257550"/>
                <a:ext cx="35306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64E61396-47F3-1E30-9997-731A898E439A}"/>
                  </a:ext>
                </a:extLst>
              </p:cNvPr>
              <p:cNvSpPr txBox="1"/>
              <p:nvPr/>
            </p:nvSpPr>
            <p:spPr>
              <a:xfrm>
                <a:off x="5330196" y="2771259"/>
                <a:ext cx="759504" cy="373146"/>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-.21*</a:t>
                </a:r>
              </a:p>
            </p:txBody>
          </p:sp>
        </p:grpSp>
        <p:grpSp>
          <p:nvGrpSpPr>
            <p:cNvPr id="18" name="Group 17">
              <a:extLst>
                <a:ext uri="{FF2B5EF4-FFF2-40B4-BE49-F238E27FC236}">
                  <a16:creationId xmlns:a16="http://schemas.microsoft.com/office/drawing/2014/main" id="{13743081-E58C-5C95-63F6-587C7C5CF47C}"/>
                </a:ext>
              </a:extLst>
            </p:cNvPr>
            <p:cNvGrpSpPr/>
            <p:nvPr/>
          </p:nvGrpSpPr>
          <p:grpSpPr>
            <a:xfrm>
              <a:off x="29975153" y="21126737"/>
              <a:ext cx="13077847" cy="1691734"/>
              <a:chOff x="609600" y="2654300"/>
              <a:chExt cx="10490200" cy="1206500"/>
            </a:xfrm>
          </p:grpSpPr>
          <p:sp>
            <p:nvSpPr>
              <p:cNvPr id="25" name="Rectangle 24">
                <a:extLst>
                  <a:ext uri="{FF2B5EF4-FFF2-40B4-BE49-F238E27FC236}">
                    <a16:creationId xmlns:a16="http://schemas.microsoft.com/office/drawing/2014/main" id="{795D481D-ED43-A283-0F92-402F15A0121C}"/>
                  </a:ext>
                </a:extLst>
              </p:cNvPr>
              <p:cNvSpPr/>
              <p:nvPr/>
            </p:nvSpPr>
            <p:spPr>
              <a:xfrm>
                <a:off x="609600" y="2654300"/>
                <a:ext cx="3479800" cy="12065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Stress (T1)</a:t>
                </a:r>
              </a:p>
            </p:txBody>
          </p:sp>
          <p:sp>
            <p:nvSpPr>
              <p:cNvPr id="26" name="Rectangle 25">
                <a:extLst>
                  <a:ext uri="{FF2B5EF4-FFF2-40B4-BE49-F238E27FC236}">
                    <a16:creationId xmlns:a16="http://schemas.microsoft.com/office/drawing/2014/main" id="{2097C3C2-0AF0-77EE-CAA3-D59A10D15424}"/>
                  </a:ext>
                </a:extLst>
              </p:cNvPr>
              <p:cNvSpPr/>
              <p:nvPr/>
            </p:nvSpPr>
            <p:spPr>
              <a:xfrm>
                <a:off x="7620000" y="2654300"/>
                <a:ext cx="3479800" cy="12065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Self-efficacy (T2)</a:t>
                </a:r>
              </a:p>
            </p:txBody>
          </p:sp>
          <p:cxnSp>
            <p:nvCxnSpPr>
              <p:cNvPr id="27" name="Straight Arrow Connector 26">
                <a:extLst>
                  <a:ext uri="{FF2B5EF4-FFF2-40B4-BE49-F238E27FC236}">
                    <a16:creationId xmlns:a16="http://schemas.microsoft.com/office/drawing/2014/main" id="{186C8521-88DA-2B09-5A18-1FE350A64B98}"/>
                  </a:ext>
                </a:extLst>
              </p:cNvPr>
              <p:cNvCxnSpPr>
                <a:stCxn id="25" idx="3"/>
                <a:endCxn id="26" idx="1"/>
              </p:cNvCxnSpPr>
              <p:nvPr/>
            </p:nvCxnSpPr>
            <p:spPr>
              <a:xfrm>
                <a:off x="4089400" y="3257550"/>
                <a:ext cx="35306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CE934025-6B2D-A7C4-5DD4-7C473B00973F}"/>
                  </a:ext>
                </a:extLst>
              </p:cNvPr>
              <p:cNvSpPr txBox="1"/>
              <p:nvPr/>
            </p:nvSpPr>
            <p:spPr>
              <a:xfrm>
                <a:off x="5332092" y="2771259"/>
                <a:ext cx="757608" cy="373147"/>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-.15*</a:t>
                </a:r>
              </a:p>
            </p:txBody>
          </p:sp>
        </p:grpSp>
        <p:grpSp>
          <p:nvGrpSpPr>
            <p:cNvPr id="20" name="Group 19">
              <a:extLst>
                <a:ext uri="{FF2B5EF4-FFF2-40B4-BE49-F238E27FC236}">
                  <a16:creationId xmlns:a16="http://schemas.microsoft.com/office/drawing/2014/main" id="{22968CBD-84EF-BB1C-D454-293F5FB7193F}"/>
                </a:ext>
              </a:extLst>
            </p:cNvPr>
            <p:cNvGrpSpPr/>
            <p:nvPr/>
          </p:nvGrpSpPr>
          <p:grpSpPr>
            <a:xfrm>
              <a:off x="29975153" y="23305035"/>
              <a:ext cx="13077847" cy="1691731"/>
              <a:chOff x="609600" y="2654300"/>
              <a:chExt cx="10490200" cy="1206500"/>
            </a:xfrm>
          </p:grpSpPr>
          <p:sp>
            <p:nvSpPr>
              <p:cNvPr id="21" name="Rectangle 20">
                <a:extLst>
                  <a:ext uri="{FF2B5EF4-FFF2-40B4-BE49-F238E27FC236}">
                    <a16:creationId xmlns:a16="http://schemas.microsoft.com/office/drawing/2014/main" id="{584C9E73-BE36-E666-68A4-8541530D427A}"/>
                  </a:ext>
                </a:extLst>
              </p:cNvPr>
              <p:cNvSpPr/>
              <p:nvPr/>
            </p:nvSpPr>
            <p:spPr>
              <a:xfrm>
                <a:off x="609600" y="2654300"/>
                <a:ext cx="3479800" cy="12065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Social support (T1)</a:t>
                </a:r>
              </a:p>
            </p:txBody>
          </p:sp>
          <p:sp>
            <p:nvSpPr>
              <p:cNvPr id="22" name="Rectangle 21">
                <a:extLst>
                  <a:ext uri="{FF2B5EF4-FFF2-40B4-BE49-F238E27FC236}">
                    <a16:creationId xmlns:a16="http://schemas.microsoft.com/office/drawing/2014/main" id="{2EEF0F69-6F89-FFCF-83CB-22EC68869BB2}"/>
                  </a:ext>
                </a:extLst>
              </p:cNvPr>
              <p:cNvSpPr/>
              <p:nvPr/>
            </p:nvSpPr>
            <p:spPr>
              <a:xfrm>
                <a:off x="7620000" y="2654300"/>
                <a:ext cx="3479800" cy="12065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Self-efficacy (T2)</a:t>
                </a:r>
              </a:p>
            </p:txBody>
          </p:sp>
          <p:cxnSp>
            <p:nvCxnSpPr>
              <p:cNvPr id="23" name="Straight Arrow Connector 22">
                <a:extLst>
                  <a:ext uri="{FF2B5EF4-FFF2-40B4-BE49-F238E27FC236}">
                    <a16:creationId xmlns:a16="http://schemas.microsoft.com/office/drawing/2014/main" id="{E7C6AF92-C098-6045-5BC7-F5042E91D546}"/>
                  </a:ext>
                </a:extLst>
              </p:cNvPr>
              <p:cNvCxnSpPr>
                <a:stCxn id="21" idx="3"/>
                <a:endCxn id="22" idx="1"/>
              </p:cNvCxnSpPr>
              <p:nvPr/>
            </p:nvCxnSpPr>
            <p:spPr>
              <a:xfrm>
                <a:off x="4089400" y="3257550"/>
                <a:ext cx="35306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E1D337D0-99E5-6B45-5BB0-012F56B17C88}"/>
                  </a:ext>
                </a:extLst>
              </p:cNvPr>
              <p:cNvSpPr txBox="1"/>
              <p:nvPr/>
            </p:nvSpPr>
            <p:spPr>
              <a:xfrm>
                <a:off x="5332092" y="2771259"/>
                <a:ext cx="757608" cy="373147"/>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-.19*</a:t>
                </a:r>
              </a:p>
            </p:txBody>
          </p:sp>
        </p:grpSp>
      </p:grpSp>
      <p:sp>
        <p:nvSpPr>
          <p:cNvPr id="37" name="TextBox 36">
            <a:extLst>
              <a:ext uri="{FF2B5EF4-FFF2-40B4-BE49-F238E27FC236}">
                <a16:creationId xmlns:a16="http://schemas.microsoft.com/office/drawing/2014/main" id="{6B9321AF-D907-574F-571E-6773017EFD35}"/>
              </a:ext>
            </a:extLst>
          </p:cNvPr>
          <p:cNvSpPr txBox="1"/>
          <p:nvPr/>
        </p:nvSpPr>
        <p:spPr>
          <a:xfrm rot="10800000" flipH="1" flipV="1">
            <a:off x="18106670" y="26292894"/>
            <a:ext cx="24914219" cy="5078313"/>
          </a:xfrm>
          <a:prstGeom prst="rect">
            <a:avLst/>
          </a:prstGeom>
          <a:noFill/>
          <a:ln>
            <a:noFill/>
          </a:ln>
        </p:spPr>
        <p:txBody>
          <a:bodyPr wrap="square" rtlCol="0">
            <a:spAutoFit/>
          </a:bodyPr>
          <a:lstStyle/>
          <a:p>
            <a:pPr marL="457200" marR="0" indent="-457200" algn="l">
              <a:spcBef>
                <a:spcPts val="0"/>
              </a:spcBef>
              <a:spcAft>
                <a:spcPts val="0"/>
              </a:spcAft>
              <a:buFont typeface="Arial" panose="020B0604020202020204" pitchFamily="34" charset="0"/>
              <a:buChar char="•"/>
            </a:pPr>
            <a:r>
              <a:rPr lang="en-US" sz="3200" kern="100" dirty="0">
                <a:latin typeface="Arial" panose="020B0604020202020204" pitchFamily="34" charset="0"/>
                <a:ea typeface="Calibri" panose="020F0502020204030204" pitchFamily="34" charset="0"/>
                <a:cs typeface="Arial" panose="020B0604020202020204" pitchFamily="34" charset="0"/>
              </a:rPr>
              <a:t>Findings indicated that stress at Time 1 negatively predicted social support, anxiety control, and self-efficacy at Time 2. This challenges the theoretical concept that social support predicts or can affect stress (Cohen &amp; Wills, 1985)</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457200" marR="0" indent="-457200" algn="l">
              <a:spcBef>
                <a:spcPts val="0"/>
              </a:spcBef>
              <a:spcAft>
                <a:spcPts val="0"/>
              </a:spcAft>
              <a:buFont typeface="Arial" panose="020B0604020202020204" pitchFamily="34" charset="0"/>
              <a:buChar char="•"/>
            </a:pPr>
            <a:endParaRPr lang="en-US" sz="2000" kern="100" dirty="0">
              <a:latin typeface="Arial" panose="020B0604020202020204" pitchFamily="34" charset="0"/>
              <a:ea typeface="Calibri" panose="020F0502020204030204" pitchFamily="34" charset="0"/>
              <a:cs typeface="Arial" panose="020B0604020202020204" pitchFamily="34" charset="0"/>
            </a:endParaRPr>
          </a:p>
          <a:p>
            <a:pPr marL="457200" marR="0" indent="-457200" algn="l">
              <a:spcBef>
                <a:spcPts val="0"/>
              </a:spcBef>
              <a:spcAft>
                <a:spcPts val="0"/>
              </a:spcAft>
              <a:buFont typeface="Arial" panose="020B0604020202020204" pitchFamily="34" charset="0"/>
              <a:buChar char="•"/>
            </a:pPr>
            <a:r>
              <a:rPr lang="en-US" sz="3200" kern="100" dirty="0">
                <a:effectLst/>
                <a:latin typeface="Arial" panose="020B0604020202020204" pitchFamily="34" charset="0"/>
                <a:ea typeface="Calibri" panose="020F0502020204030204" pitchFamily="34" charset="0"/>
                <a:cs typeface="Arial" panose="020B0604020202020204" pitchFamily="34" charset="0"/>
              </a:rPr>
              <a:t>Prior research has demonstrated that participation in the PIAL intervention has significant effects on participant knowledge (see McCurdy, et al., 2022) but did not have information on participant resiliency characteristics. </a:t>
            </a:r>
          </a:p>
          <a:p>
            <a:pPr marL="457200" marR="0" indent="-457200" algn="l">
              <a:spcBef>
                <a:spcPts val="0"/>
              </a:spcBef>
              <a:spcAft>
                <a:spcPts val="0"/>
              </a:spcAft>
              <a:buFont typeface="Arial" panose="020B0604020202020204" pitchFamily="34" charset="0"/>
              <a:buChar char="•"/>
            </a:pPr>
            <a:endParaRPr lang="en-US" sz="2000" kern="100" dirty="0">
              <a:latin typeface="Arial" panose="020B0604020202020204" pitchFamily="34" charset="0"/>
              <a:ea typeface="Calibri" panose="020F0502020204030204" pitchFamily="34" charset="0"/>
              <a:cs typeface="Arial" panose="020B0604020202020204" pitchFamily="34" charset="0"/>
            </a:endParaRPr>
          </a:p>
          <a:p>
            <a:pPr marL="457200" marR="0" indent="-457200" algn="l">
              <a:spcBef>
                <a:spcPts val="0"/>
              </a:spcBef>
              <a:spcAft>
                <a:spcPts val="0"/>
              </a:spcAft>
              <a:buFont typeface="Arial" panose="020B0604020202020204" pitchFamily="34" charset="0"/>
              <a:buChar char="•"/>
            </a:pPr>
            <a:r>
              <a:rPr lang="en-US" sz="3200" kern="100" dirty="0">
                <a:effectLst/>
                <a:latin typeface="Arial" panose="020B0604020202020204" pitchFamily="34" charset="0"/>
                <a:ea typeface="Calibri" panose="020F0502020204030204" pitchFamily="34" charset="0"/>
                <a:cs typeface="Arial" panose="020B0604020202020204" pitchFamily="34" charset="0"/>
              </a:rPr>
              <a:t>The PIAL intervention was meant to be conducted in the participating school for five </a:t>
            </a:r>
            <a:r>
              <a:rPr lang="en-US" sz="3200" kern="100" dirty="0">
                <a:latin typeface="Arial" panose="020B0604020202020204" pitchFamily="34" charset="0"/>
                <a:ea typeface="Calibri" panose="020F0502020204030204" pitchFamily="34" charset="0"/>
                <a:cs typeface="Arial" panose="020B0604020202020204" pitchFamily="34" charset="0"/>
              </a:rPr>
              <a:t>years (see the study plan in supplemental materials). Due </a:t>
            </a:r>
            <a:r>
              <a:rPr lang="en-US" sz="3200" kern="100" dirty="0" smtClean="0">
                <a:latin typeface="Arial" panose="020B0604020202020204" pitchFamily="34" charset="0"/>
                <a:ea typeface="Calibri" panose="020F0502020204030204" pitchFamily="34" charset="0"/>
                <a:cs typeface="Arial" panose="020B0604020202020204" pitchFamily="34" charset="0"/>
              </a:rPr>
              <a:t>to school </a:t>
            </a:r>
            <a:r>
              <a:rPr lang="en-US" sz="3200" kern="100" dirty="0">
                <a:latin typeface="Arial" panose="020B0604020202020204" pitchFamily="34" charset="0"/>
                <a:ea typeface="Calibri" panose="020F0502020204030204" pitchFamily="34" charset="0"/>
                <a:cs typeface="Arial" panose="020B0604020202020204" pitchFamily="34" charset="0"/>
              </a:rPr>
              <a:t>curriculum changes, the study ended after two years of data collection. </a:t>
            </a:r>
          </a:p>
          <a:p>
            <a:pPr marL="457200" marR="0" indent="-457200" algn="l">
              <a:spcBef>
                <a:spcPts val="0"/>
              </a:spcBef>
              <a:spcAft>
                <a:spcPts val="0"/>
              </a:spcAft>
              <a:buFont typeface="Arial" panose="020B0604020202020204" pitchFamily="34" charset="0"/>
              <a:buChar char="•"/>
            </a:pPr>
            <a:endParaRPr lang="en-US" sz="2000" kern="100" dirty="0">
              <a:latin typeface="Arial" panose="020B0604020202020204" pitchFamily="34" charset="0"/>
              <a:ea typeface="Calibri" panose="020F0502020204030204" pitchFamily="34" charset="0"/>
              <a:cs typeface="Arial" panose="020B0604020202020204" pitchFamily="34" charset="0"/>
            </a:endParaRPr>
          </a:p>
          <a:p>
            <a:pPr marL="457200" marR="0" indent="-457200" algn="l">
              <a:spcBef>
                <a:spcPts val="0"/>
              </a:spcBef>
              <a:spcAft>
                <a:spcPts val="0"/>
              </a:spcAft>
              <a:buFont typeface="Arial" panose="020B0604020202020204" pitchFamily="34" charset="0"/>
              <a:buChar char="•"/>
            </a:pPr>
            <a:r>
              <a:rPr lang="en-US" sz="3200" kern="100" dirty="0">
                <a:effectLst/>
                <a:latin typeface="Arial" panose="020B0604020202020204" pitchFamily="34" charset="0"/>
                <a:ea typeface="Calibri" panose="020F0502020204030204" pitchFamily="34" charset="0"/>
                <a:cs typeface="Arial" panose="020B0604020202020204" pitchFamily="34" charset="0"/>
              </a:rPr>
              <a:t>With the cessation of the study, participants did not receive the whole PIAL curriculum, so the current results are conflated by grade. This also precludes us from making any meaningful conclusions about program intervention.</a:t>
            </a:r>
          </a:p>
        </p:txBody>
      </p:sp>
      <p:sp>
        <p:nvSpPr>
          <p:cNvPr id="39" name="TextBox 38">
            <a:extLst>
              <a:ext uri="{FF2B5EF4-FFF2-40B4-BE49-F238E27FC236}">
                <a16:creationId xmlns:a16="http://schemas.microsoft.com/office/drawing/2014/main" id="{3EB6E01C-88AD-E41C-BBCD-D5A1AB2E19B4}"/>
              </a:ext>
            </a:extLst>
          </p:cNvPr>
          <p:cNvSpPr txBox="1"/>
          <p:nvPr/>
        </p:nvSpPr>
        <p:spPr>
          <a:xfrm rot="10800000" flipH="1" flipV="1">
            <a:off x="30369934" y="9124755"/>
            <a:ext cx="12683066" cy="7478970"/>
          </a:xfrm>
          <a:prstGeom prst="rect">
            <a:avLst/>
          </a:prstGeom>
          <a:noFill/>
          <a:ln>
            <a:noFill/>
          </a:ln>
        </p:spPr>
        <p:txBody>
          <a:bodyPr wrap="square" rtlCol="0">
            <a:spAutoFit/>
          </a:bodyPr>
          <a:lstStyle/>
          <a:p>
            <a:pPr marL="457200" marR="0" indent="-457200" algn="l">
              <a:spcBef>
                <a:spcPts val="0"/>
              </a:spcBef>
              <a:spcAft>
                <a:spcPts val="0"/>
              </a:spcAft>
              <a:buFont typeface="Arial" panose="020B0604020202020204" pitchFamily="34" charset="0"/>
              <a:buChar char="•"/>
            </a:pPr>
            <a:r>
              <a:rPr lang="en-US" sz="3200" kern="100" dirty="0">
                <a:latin typeface="Arial" panose="020B0604020202020204" pitchFamily="34" charset="0"/>
                <a:ea typeface="Calibri" panose="020F0502020204030204" pitchFamily="34" charset="0"/>
                <a:cs typeface="Arial" panose="020B0604020202020204" pitchFamily="34" charset="0"/>
              </a:rPr>
              <a:t>Participant scores on identity distress, coping, anxiety control, self-efficacy, social support, and stress demonstrated stability from Time 1 </a:t>
            </a:r>
            <a:r>
              <a:rPr lang="en-US" sz="3200" kern="100" dirty="0" smtClean="0">
                <a:latin typeface="Arial" panose="020B0604020202020204" pitchFamily="34" charset="0"/>
                <a:ea typeface="Calibri" panose="020F0502020204030204" pitchFamily="34" charset="0"/>
                <a:cs typeface="Arial" panose="020B0604020202020204" pitchFamily="34" charset="0"/>
              </a:rPr>
              <a:t>to </a:t>
            </a:r>
            <a:r>
              <a:rPr lang="en-US" sz="3200" kern="100" dirty="0">
                <a:latin typeface="Arial" panose="020B0604020202020204" pitchFamily="34" charset="0"/>
                <a:ea typeface="Calibri" panose="020F0502020204030204" pitchFamily="34" charset="0"/>
                <a:cs typeface="Arial" panose="020B0604020202020204" pitchFamily="34" charset="0"/>
              </a:rPr>
              <a:t>Time 2, in that mean scores did not significantly change (Table 1). </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457200" marR="0" indent="-457200" algn="l">
              <a:spcBef>
                <a:spcPts val="0"/>
              </a:spcBef>
              <a:spcAft>
                <a:spcPts val="0"/>
              </a:spcAft>
              <a:buFont typeface="Arial" panose="020B0604020202020204" pitchFamily="34" charset="0"/>
              <a:buChar char="•"/>
            </a:pPr>
            <a:endParaRPr lang="en-US" sz="3200" kern="100" dirty="0">
              <a:latin typeface="Arial" panose="020B0604020202020204" pitchFamily="34" charset="0"/>
              <a:ea typeface="Calibri" panose="020F0502020204030204" pitchFamily="34" charset="0"/>
              <a:cs typeface="Arial" panose="020B0604020202020204" pitchFamily="34" charset="0"/>
            </a:endParaRPr>
          </a:p>
          <a:p>
            <a:pPr marL="457200" marR="0" indent="-457200" algn="l">
              <a:spcBef>
                <a:spcPts val="0"/>
              </a:spcBef>
              <a:spcAft>
                <a:spcPts val="0"/>
              </a:spcAft>
              <a:buFont typeface="Arial" panose="020B0604020202020204" pitchFamily="34" charset="0"/>
              <a:buChar char="•"/>
            </a:pPr>
            <a:r>
              <a:rPr lang="en-US" sz="3200" kern="100" dirty="0">
                <a:effectLst/>
                <a:latin typeface="Arial" panose="020B0604020202020204" pitchFamily="34" charset="0"/>
                <a:ea typeface="Calibri" panose="020F0502020204030204" pitchFamily="34" charset="0"/>
                <a:cs typeface="Arial" panose="020B0604020202020204" pitchFamily="34" charset="0"/>
              </a:rPr>
              <a:t>Regression analyses demonstrated four significant relationships (Table 2). </a:t>
            </a:r>
            <a:endParaRPr lang="en-US" sz="3200" kern="100" dirty="0" smtClean="0">
              <a:effectLst/>
              <a:latin typeface="Arial" panose="020B0604020202020204" pitchFamily="34" charset="0"/>
              <a:ea typeface="Calibri" panose="020F0502020204030204" pitchFamily="34" charset="0"/>
              <a:cs typeface="Arial" panose="020B0604020202020204" pitchFamily="34" charset="0"/>
            </a:endParaRPr>
          </a:p>
          <a:p>
            <a:pPr marL="457200" marR="0" indent="-457200" algn="l">
              <a:spcBef>
                <a:spcPts val="0"/>
              </a:spcBef>
              <a:spcAft>
                <a:spcPts val="0"/>
              </a:spcAft>
              <a:buFont typeface="Arial" panose="020B0604020202020204" pitchFamily="34" charset="0"/>
              <a:buChar char="•"/>
            </a:pPr>
            <a:endParaRPr lang="en-US" sz="3200" kern="100" dirty="0">
              <a:latin typeface="Arial" panose="020B0604020202020204" pitchFamily="34" charset="0"/>
              <a:ea typeface="Calibri" panose="020F0502020204030204" pitchFamily="34" charset="0"/>
              <a:cs typeface="Arial" panose="020B0604020202020204" pitchFamily="34" charset="0"/>
            </a:endParaRPr>
          </a:p>
          <a:p>
            <a:pPr marL="457200" marR="0" indent="-457200" algn="l">
              <a:spcBef>
                <a:spcPts val="0"/>
              </a:spcBef>
              <a:spcAft>
                <a:spcPts val="0"/>
              </a:spcAft>
              <a:buFont typeface="Arial" panose="020B0604020202020204" pitchFamily="34" charset="0"/>
              <a:buChar char="•"/>
            </a:pPr>
            <a:r>
              <a:rPr lang="en-US" sz="3200" kern="100" dirty="0">
                <a:effectLst/>
                <a:latin typeface="Arial" panose="020B0604020202020204" pitchFamily="34" charset="0"/>
                <a:ea typeface="Calibri" panose="020F0502020204030204" pitchFamily="34" charset="0"/>
                <a:cs typeface="Arial" panose="020B0604020202020204" pitchFamily="34" charset="0"/>
              </a:rPr>
              <a:t>Stress at Time 1 predicted social support, anxiety control, and self-efficacy separate at Time 2. Social support at Time 1 predicted self-efficacy at Time 2.</a:t>
            </a:r>
          </a:p>
          <a:p>
            <a:pPr marL="457200" marR="0" indent="-457200" algn="l">
              <a:spcBef>
                <a:spcPts val="0"/>
              </a:spcBef>
              <a:spcAft>
                <a:spcPts val="0"/>
              </a:spcAft>
              <a:buFont typeface="Arial" panose="020B0604020202020204" pitchFamily="34" charset="0"/>
              <a:buChar char="•"/>
            </a:pPr>
            <a:endParaRPr lang="en-US" sz="3200" kern="100" dirty="0">
              <a:latin typeface="Arial" panose="020B0604020202020204" pitchFamily="34" charset="0"/>
              <a:ea typeface="Calibri" panose="020F0502020204030204" pitchFamily="34" charset="0"/>
              <a:cs typeface="Arial" panose="020B0604020202020204" pitchFamily="34" charset="0"/>
            </a:endParaRPr>
          </a:p>
          <a:p>
            <a:pPr marL="457200" marR="0" indent="-457200" algn="l">
              <a:spcBef>
                <a:spcPts val="0"/>
              </a:spcBef>
              <a:spcAft>
                <a:spcPts val="0"/>
              </a:spcAft>
              <a:buFont typeface="Arial" panose="020B0604020202020204" pitchFamily="34" charset="0"/>
              <a:buChar char="•"/>
            </a:pPr>
            <a:r>
              <a:rPr lang="en-US" sz="3200" kern="100" dirty="0">
                <a:effectLst/>
                <a:latin typeface="Arial" panose="020B0604020202020204" pitchFamily="34" charset="0"/>
                <a:ea typeface="Calibri" panose="020F0502020204030204" pitchFamily="34" charset="0"/>
                <a:cs typeface="Arial" panose="020B0604020202020204" pitchFamily="34" charset="0"/>
              </a:rPr>
              <a:t>Moderation analyses did not </a:t>
            </a:r>
            <a:r>
              <a:rPr lang="en-US" sz="3200" kern="100" dirty="0" smtClean="0">
                <a:effectLst/>
                <a:latin typeface="Arial" panose="020B0604020202020204" pitchFamily="34" charset="0"/>
                <a:ea typeface="Calibri" panose="020F0502020204030204" pitchFamily="34" charset="0"/>
                <a:cs typeface="Arial" panose="020B0604020202020204" pitchFamily="34" charset="0"/>
              </a:rPr>
              <a:t>demonstrate </a:t>
            </a:r>
            <a:r>
              <a:rPr lang="en-US" sz="3200" kern="100" dirty="0">
                <a:effectLst/>
                <a:latin typeface="Arial" panose="020B0604020202020204" pitchFamily="34" charset="0"/>
                <a:ea typeface="Calibri" panose="020F0502020204030204" pitchFamily="34" charset="0"/>
                <a:cs typeface="Arial" panose="020B0604020202020204" pitchFamily="34" charset="0"/>
              </a:rPr>
              <a:t>significant interactions between stress or social support at Time 1 and intervention participation on resiliency characteristics at Time 2. </a:t>
            </a:r>
          </a:p>
        </p:txBody>
      </p:sp>
      <p:sp>
        <p:nvSpPr>
          <p:cNvPr id="40" name="TextBox 39">
            <a:extLst>
              <a:ext uri="{FF2B5EF4-FFF2-40B4-BE49-F238E27FC236}">
                <a16:creationId xmlns:a16="http://schemas.microsoft.com/office/drawing/2014/main" id="{208DBFD1-7F69-3881-FC9E-75BBD24B6008}"/>
              </a:ext>
            </a:extLst>
          </p:cNvPr>
          <p:cNvSpPr txBox="1"/>
          <p:nvPr/>
        </p:nvSpPr>
        <p:spPr>
          <a:xfrm>
            <a:off x="36854813" y="5713730"/>
            <a:ext cx="3755409" cy="1569660"/>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Supplemental materials and reference list</a:t>
            </a:r>
          </a:p>
        </p:txBody>
      </p:sp>
      <p:sp>
        <p:nvSpPr>
          <p:cNvPr id="41" name="Right Arrow 40">
            <a:extLst>
              <a:ext uri="{FF2B5EF4-FFF2-40B4-BE49-F238E27FC236}">
                <a16:creationId xmlns:a16="http://schemas.microsoft.com/office/drawing/2014/main" id="{B116829F-B74B-24B8-BFE3-EB01905012E9}"/>
              </a:ext>
            </a:extLst>
          </p:cNvPr>
          <p:cNvSpPr/>
          <p:nvPr/>
        </p:nvSpPr>
        <p:spPr bwMode="auto">
          <a:xfrm>
            <a:off x="40411938" y="6338699"/>
            <a:ext cx="521604" cy="353944"/>
          </a:xfrm>
          <a:prstGeom prst="rightArrow">
            <a:avLst/>
          </a:prstGeom>
          <a:solidFill>
            <a:srgbClr val="47878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pic>
        <p:nvPicPr>
          <p:cNvPr id="43" name="Picture 42" descr="A qr code with a dinosaur&#10;&#10;Description automatically generated">
            <a:extLst>
              <a:ext uri="{FF2B5EF4-FFF2-40B4-BE49-F238E27FC236}">
                <a16:creationId xmlns:a16="http://schemas.microsoft.com/office/drawing/2014/main" id="{CA45A3E0-F8F5-D419-72C4-D0C8E5D18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59852" y="5321364"/>
            <a:ext cx="2367096" cy="2388615"/>
          </a:xfrm>
          <a:prstGeom prst="rect">
            <a:avLst/>
          </a:prstGeom>
        </p:spPr>
      </p:pic>
    </p:spTree>
    <p:extLst>
      <p:ext uri="{BB962C8B-B14F-4D97-AF65-F5344CB8AC3E}">
        <p14:creationId xmlns:p14="http://schemas.microsoft.com/office/powerpoint/2010/main" val="3465474606"/>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999</TotalTime>
  <Words>1295</Words>
  <Application>Microsoft Office PowerPoint</Application>
  <PresentationFormat>Custom</PresentationFormat>
  <Paragraphs>201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Symbol</vt:lpstr>
      <vt:lpstr>Times</vt:lpstr>
      <vt:lpstr>Blank Presentation</vt:lpstr>
      <vt:lpstr>PowerPoint Presentation</vt:lpstr>
    </vt:vector>
  </TitlesOfParts>
  <Company>ISU Printing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Louden</dc:creator>
  <cp:lastModifiedBy>Scozzafava, Mikaela [HD FS]</cp:lastModifiedBy>
  <cp:revision>48</cp:revision>
  <cp:lastPrinted>2005-05-04T14:31:29Z</cp:lastPrinted>
  <dcterms:created xsi:type="dcterms:W3CDTF">2016-12-19T17:37:43Z</dcterms:created>
  <dcterms:modified xsi:type="dcterms:W3CDTF">2024-10-30T16:38:37Z</dcterms:modified>
</cp:coreProperties>
</file>